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6"/>
  </p:notesMasterIdLst>
  <p:sldIdLst>
    <p:sldId id="256" r:id="rId5"/>
    <p:sldId id="266" r:id="rId6"/>
    <p:sldId id="270" r:id="rId7"/>
    <p:sldId id="274" r:id="rId8"/>
    <p:sldId id="279" r:id="rId9"/>
    <p:sldId id="269" r:id="rId10"/>
    <p:sldId id="315" r:id="rId11"/>
    <p:sldId id="276" r:id="rId12"/>
    <p:sldId id="277" r:id="rId13"/>
    <p:sldId id="271" r:id="rId14"/>
    <p:sldId id="267" r:id="rId15"/>
    <p:sldId id="272" r:id="rId16"/>
    <p:sldId id="268" r:id="rId17"/>
    <p:sldId id="273" r:id="rId18"/>
    <p:sldId id="318" r:id="rId19"/>
    <p:sldId id="313" r:id="rId20"/>
    <p:sldId id="297" r:id="rId21"/>
    <p:sldId id="287" r:id="rId22"/>
    <p:sldId id="289" r:id="rId23"/>
    <p:sldId id="324" r:id="rId24"/>
    <p:sldId id="310" r:id="rId25"/>
    <p:sldId id="311" r:id="rId26"/>
    <p:sldId id="288" r:id="rId27"/>
    <p:sldId id="317" r:id="rId28"/>
    <p:sldId id="321" r:id="rId29"/>
    <p:sldId id="309" r:id="rId30"/>
    <p:sldId id="282" r:id="rId31"/>
    <p:sldId id="286" r:id="rId32"/>
    <p:sldId id="305" r:id="rId33"/>
    <p:sldId id="308" r:id="rId34"/>
    <p:sldId id="319" r:id="rId35"/>
    <p:sldId id="322" r:id="rId36"/>
    <p:sldId id="320" r:id="rId37"/>
    <p:sldId id="325" r:id="rId38"/>
    <p:sldId id="326" r:id="rId39"/>
    <p:sldId id="278" r:id="rId40"/>
    <p:sldId id="284" r:id="rId41"/>
    <p:sldId id="285" r:id="rId42"/>
    <p:sldId id="283" r:id="rId43"/>
    <p:sldId id="265" r:id="rId44"/>
    <p:sldId id="264" r:id="rId45"/>
  </p:sldIdLst>
  <p:sldSz cx="18288000" cy="10287000"/>
  <p:notesSz cx="6858000" cy="9144000"/>
  <p:embeddedFontLst>
    <p:embeddedFont>
      <p:font typeface="Cafe24 Shiningstar" panose="020B0600000101010101" charset="-127"/>
      <p:regular r:id="rId47"/>
    </p:embeddedFont>
    <p:embeddedFont>
      <p:font typeface="Gong Gothic Bold" panose="020B0600000101010101" charset="-127"/>
      <p:bold r:id="rId48"/>
    </p:embeddedFont>
    <p:embeddedFont>
      <p:font typeface="Pretendard Regular" panose="020B0600000101010101" charset="-127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Pretendard" panose="02000503000000020004" pitchFamily="50" charset="-127"/>
      <p:regular r:id="rId54"/>
      <p:bold r:id="rId55"/>
    </p:embeddedFont>
    <p:embeddedFont>
      <p:font typeface="Pretendard ExtraBold" panose="02000903000000020004" pitchFamily="50" charset="-127"/>
      <p:bold r:id="rId56"/>
    </p:embeddedFont>
    <p:embeddedFont>
      <p:font typeface="Pretendard Medium" panose="02000603000000020004" pitchFamily="50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혜린[공간정보빅데이터학과]" initials="이" lastIdx="1" clrIdx="0">
    <p:extLst>
      <p:ext uri="{19B8F6BF-5375-455C-9EA6-DF929625EA0E}">
        <p15:presenceInfo xmlns:p15="http://schemas.microsoft.com/office/powerpoint/2012/main" userId="S::202119040@itc.ac.kr::720d0aaf-347f-402b-827a-e6e3564d64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0000"/>
    <a:srgbClr val="0000FF"/>
    <a:srgbClr val="2F354F"/>
    <a:srgbClr val="F1EF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60" d="100"/>
          <a:sy n="60" d="100"/>
        </p:scale>
        <p:origin x="14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FA437-B457-4A35-8F39-AD67E8E451AC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7A43-21D5-4EB4-B580-8B476BE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01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27B05-551C-49C5-CD6D-ECEFC458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E581FE-827A-8729-8737-5168F90F3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29DB52-EB0E-79D0-24E5-A55355914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E0856B-0D5B-0CF4-DEA0-91F221621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99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F157A-A2A9-86C9-957A-0838A4893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7CB3B-EE53-7E7B-BE71-48DF28AAA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6A7835-05D0-AD6A-9C68-CACA50EFD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24D2B-DAB5-83F0-FD62-B07223EDB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8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01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1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29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4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F7A43-21D5-4EB4-B580-8B476BE6981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5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10248900" y="4279900"/>
            <a:ext cx="82804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508000" y="5048860"/>
            <a:ext cx="6769100" cy="549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5600" y="8496300"/>
            <a:ext cx="20510500" cy="242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0" y="6610960"/>
            <a:ext cx="3060700" cy="311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100" y="6204560"/>
            <a:ext cx="838200" cy="2959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9905" y="1701800"/>
            <a:ext cx="1259205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</a:t>
            </a:r>
            <a:r>
              <a:rPr lang="en-US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미</a:t>
            </a:r>
            <a:r>
              <a:rPr lang="ko-KR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착용</a:t>
            </a:r>
            <a:r>
              <a:rPr lang="en-US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감지</a:t>
            </a:r>
            <a:r>
              <a:rPr lang="ko-KR" altLang="en-US" sz="9600" b="0" i="0" u="none" strike="noStrike" spc="-2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시스템</a:t>
            </a:r>
            <a:endParaRPr lang="ko-KR" sz="9600" b="0" i="0" u="none" strike="noStrike" spc="-2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800100"/>
            <a:ext cx="9207500" cy="685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47000" y="736600"/>
            <a:ext cx="9309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dist">
              <a:lnSpc>
                <a:spcPct val="99600"/>
              </a:lnSpc>
            </a:pPr>
            <a:endParaRPr lang="ko-KR" sz="3900" b="0" i="0" u="none" strike="noStrike" spc="2600">
              <a:solidFill>
                <a:srgbClr val="FFCD4A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9220200" y="5061560"/>
            <a:ext cx="3390900" cy="269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674100" y="5544160"/>
            <a:ext cx="39878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200" b="0" i="1" u="none" strike="noStrike">
                <a:solidFill>
                  <a:srgbClr val="D94925"/>
                </a:solidFill>
                <a:latin typeface="Cafe24 Shiningstar"/>
              </a:rPr>
              <a:t>STOP!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0" y="3898900"/>
            <a:ext cx="5372100" cy="9410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4045317"/>
            <a:ext cx="7454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4</a:t>
            </a:r>
            <a:r>
              <a:rPr lang="ko-KR" alt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조</a:t>
            </a:r>
            <a:r>
              <a:rPr lang="en-US" altLang="ko-KR" sz="2500">
                <a:solidFill>
                  <a:srgbClr val="595959"/>
                </a:solidFill>
                <a:latin typeface="Pretendard Medium"/>
                <a:ea typeface="Pretendard Medium"/>
              </a:rPr>
              <a:t>_</a:t>
            </a:r>
            <a:r>
              <a:rPr lang="ko-KR" altLang="en-US" sz="2500" err="1">
                <a:solidFill>
                  <a:srgbClr val="595959"/>
                </a:solidFill>
                <a:latin typeface="Pretendard Medium"/>
                <a:ea typeface="Pretendard Medium"/>
              </a:rPr>
              <a:t>킥버드</a:t>
            </a:r>
            <a:r>
              <a:rPr lang="ko-KR" alt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2500">
                <a:solidFill>
                  <a:srgbClr val="595959"/>
                </a:solidFill>
                <a:latin typeface="Pretendard Medium"/>
                <a:ea typeface="Pretendard Medium"/>
              </a:rPr>
              <a:t>: </a:t>
            </a:r>
            <a:r>
              <a:rPr lang="ko-KR" altLang="en-US" sz="2500" err="1">
                <a:solidFill>
                  <a:srgbClr val="595959"/>
                </a:solidFill>
                <a:latin typeface="Pretendard Medium"/>
                <a:ea typeface="Pretendard Medium"/>
              </a:rPr>
              <a:t>황세진</a:t>
            </a:r>
            <a:r>
              <a:rPr lang="en-US" altLang="ko-KR" sz="2500">
                <a:solidFill>
                  <a:srgbClr val="595959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 최창일</a:t>
            </a:r>
            <a:r>
              <a:rPr lang="en-US" altLang="ko-KR" sz="2500">
                <a:solidFill>
                  <a:srgbClr val="595959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500" err="1">
                <a:solidFill>
                  <a:srgbClr val="595959"/>
                </a:solidFill>
                <a:latin typeface="Pretendard Medium"/>
                <a:ea typeface="Pretendard Medium"/>
              </a:rPr>
              <a:t>배나혜</a:t>
            </a:r>
            <a:r>
              <a:rPr lang="en-US" altLang="ko-KR" sz="2500">
                <a:solidFill>
                  <a:srgbClr val="595959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>
                <a:solidFill>
                  <a:srgbClr val="595959"/>
                </a:solidFill>
                <a:latin typeface="Pretendard Medium"/>
                <a:ea typeface="Pretendard Medium"/>
              </a:rPr>
              <a:t> 이혜린</a:t>
            </a:r>
            <a:endParaRPr lang="en-US" sz="2500" b="0" i="0" u="none" strike="noStrike">
              <a:solidFill>
                <a:srgbClr val="595959"/>
              </a:solidFill>
              <a:latin typeface="Pretendard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CD11F6-5022-4BDD-831E-EB48CB4CDEBD}"/>
              </a:ext>
            </a:extLst>
          </p:cNvPr>
          <p:cNvSpPr txBox="1"/>
          <p:nvPr/>
        </p:nvSpPr>
        <p:spPr>
          <a:xfrm>
            <a:off x="2698750" y="873780"/>
            <a:ext cx="880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KDT</a:t>
            </a:r>
            <a:r>
              <a:rPr lang="ko-KR" altLang="en-US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과정 </a:t>
            </a:r>
            <a:r>
              <a:rPr lang="en-US" altLang="ko-KR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</a:t>
            </a:r>
            <a:r>
              <a:rPr lang="ko-KR" altLang="en-US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 </a:t>
            </a:r>
            <a:r>
              <a:rPr lang="en-US" altLang="ko-KR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sz="280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CodingOn</a:t>
            </a:r>
            <a:r>
              <a:rPr lang="en-US" altLang="ko-KR" sz="28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80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6427CFD-0E46-F27C-058D-4F66C88CCE2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6DB86F39-4D05-6EC7-66DC-7D6C4464A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D0156370-914A-89EF-28F8-B043DE0B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31" name="Picture 12">
              <a:extLst>
                <a:ext uri="{FF2B5EF4-FFF2-40B4-BE49-F238E27FC236}">
                  <a16:creationId xmlns:a16="http://schemas.microsoft.com/office/drawing/2014/main" id="{D7816E6B-7D0C-E146-04EE-D18B0373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32" name="Picture 13">
              <a:extLst>
                <a:ext uri="{FF2B5EF4-FFF2-40B4-BE49-F238E27FC236}">
                  <a16:creationId xmlns:a16="http://schemas.microsoft.com/office/drawing/2014/main" id="{0B0DD14A-4EC8-2D00-E38D-CB9DA06B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5FD1DE6C-C605-DA8B-3A87-E16324D9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34" name="Picture 15">
              <a:extLst>
                <a:ext uri="{FF2B5EF4-FFF2-40B4-BE49-F238E27FC236}">
                  <a16:creationId xmlns:a16="http://schemas.microsoft.com/office/drawing/2014/main" id="{E072AD5C-7BBE-5E23-5595-EEEF60E2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id="{4A5D37A2-0FF8-66D2-0EF3-78890C04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6" name="Picture 17">
              <a:extLst>
                <a:ext uri="{FF2B5EF4-FFF2-40B4-BE49-F238E27FC236}">
                  <a16:creationId xmlns:a16="http://schemas.microsoft.com/office/drawing/2014/main" id="{3A3EAAC1-BC85-5CE2-1035-366D8740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27B1AC-AA57-7A58-AD2B-A9A6C821A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1563" l="9375" r="90625">
                        <a14:foregroundMark x1="16563" y1="51094" x2="16875" y2="55781"/>
                        <a14:foregroundMark x1="16875" y1="55781" x2="19063" y2="61875"/>
                        <a14:foregroundMark x1="19063" y1="61875" x2="19219" y2="67500"/>
                        <a14:foregroundMark x1="19219" y1="67500" x2="17031" y2="85156"/>
                        <a14:foregroundMark x1="17031" y1="85156" x2="22813" y2="88750"/>
                        <a14:foregroundMark x1="22813" y1="88750" x2="28438" y2="89219"/>
                        <a14:foregroundMark x1="22188" y1="42969" x2="23594" y2="43125"/>
                        <a14:foregroundMark x1="25938" y1="60000" x2="29063" y2="61094"/>
                        <a14:foregroundMark x1="37188" y1="35313" x2="38281" y2="47500"/>
                        <a14:foregroundMark x1="38281" y1="47500" x2="38281" y2="47500"/>
                        <a14:foregroundMark x1="33281" y1="39688" x2="39531" y2="44688"/>
                        <a14:foregroundMark x1="33750" y1="39219" x2="39531" y2="35313"/>
                        <a14:foregroundMark x1="39531" y1="35313" x2="43594" y2="42188"/>
                        <a14:foregroundMark x1="43594" y1="42188" x2="39688" y2="47031"/>
                        <a14:foregroundMark x1="21250" y1="52344" x2="20781" y2="58906"/>
                        <a14:foregroundMark x1="17344" y1="51094" x2="16563" y2="55625"/>
                        <a14:foregroundMark x1="23906" y1="72188" x2="24844" y2="82344"/>
                        <a14:foregroundMark x1="11406" y1="87969" x2="17188" y2="89531"/>
                        <a14:foregroundMark x1="11563" y1="86094" x2="10625" y2="87813"/>
                        <a14:foregroundMark x1="9375" y1="87969" x2="12031" y2="85156"/>
                        <a14:foregroundMark x1="35938" y1="89844" x2="33750" y2="84531"/>
                        <a14:foregroundMark x1="33750" y1="84531" x2="32813" y2="78906"/>
                        <a14:foregroundMark x1="32656" y1="76875" x2="30625" y2="64688"/>
                        <a14:foregroundMark x1="30938" y1="67656" x2="30938" y2="65156"/>
                        <a14:foregroundMark x1="30469" y1="67656" x2="30000" y2="63281"/>
                        <a14:foregroundMark x1="21875" y1="43281" x2="20000" y2="52656"/>
                        <a14:foregroundMark x1="36094" y1="41875" x2="34531" y2="44375"/>
                        <a14:foregroundMark x1="33281" y1="45313" x2="31094" y2="45469"/>
                        <a14:foregroundMark x1="31719" y1="45469" x2="29219" y2="47344"/>
                        <a14:foregroundMark x1="29531" y1="47031" x2="27500" y2="48125"/>
                        <a14:foregroundMark x1="17031" y1="85938" x2="16719" y2="87656"/>
                        <a14:foregroundMark x1="10781" y1="88594" x2="12656" y2="90938"/>
                        <a14:foregroundMark x1="35000" y1="86875" x2="35469" y2="90781"/>
                        <a14:foregroundMark x1="24531" y1="58125" x2="23750" y2="55156"/>
                        <a14:foregroundMark x1="23594" y1="52344" x2="24219" y2="55000"/>
                        <a14:foregroundMark x1="24219" y1="55625" x2="24219" y2="52344"/>
                        <a14:foregroundMark x1="31250" y1="61875" x2="32500" y2="61406"/>
                        <a14:foregroundMark x1="39844" y1="39531" x2="40000" y2="41875"/>
                        <a14:backgroundMark x1="35156" y1="52969" x2="41563" y2="53750"/>
                        <a14:backgroundMark x1="55781" y1="52031" x2="63906" y2="85938"/>
                        <a14:backgroundMark x1="63906" y1="85938" x2="63906" y2="85938"/>
                        <a14:backgroundMark x1="78438" y1="32813" x2="79063" y2="58125"/>
                        <a14:backgroundMark x1="69063" y1="24531" x2="70000" y2="41875"/>
                        <a14:backgroundMark x1="54219" y1="34219" x2="52812" y2="49531"/>
                        <a14:backgroundMark x1="82813" y1="76250" x2="84219" y2="89375"/>
                        <a14:backgroundMark x1="90156" y1="77500" x2="90469" y2="88594"/>
                        <a14:backgroundMark x1="65625" y1="89375" x2="79844" y2="86875"/>
                        <a14:backgroundMark x1="67969" y1="91875" x2="71719" y2="91406"/>
                        <a14:backgroundMark x1="31875" y1="52031" x2="33438" y2="53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97" r="50723"/>
          <a:stretch/>
        </p:blipFill>
        <p:spPr bwMode="auto">
          <a:xfrm>
            <a:off x="508000" y="4997070"/>
            <a:ext cx="3820683" cy="533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69E271-DD44-2253-5626-5D212ED15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1875" l="10000" r="91719">
                        <a14:foregroundMark x1="55000" y1="61250" x2="60000" y2="74688"/>
                        <a14:foregroundMark x1="67031" y1="75000" x2="74688" y2="74531"/>
                        <a14:foregroundMark x1="74688" y1="74531" x2="79844" y2="74844"/>
                        <a14:foregroundMark x1="79844" y1="74844" x2="84375" y2="76563"/>
                        <a14:foregroundMark x1="67813" y1="91250" x2="74531" y2="86406"/>
                        <a14:foregroundMark x1="74531" y1="86406" x2="78750" y2="85000"/>
                        <a14:foregroundMark x1="81406" y1="84688" x2="84688" y2="82813"/>
                        <a14:foregroundMark x1="89063" y1="79531" x2="90625" y2="81250"/>
                        <a14:foregroundMark x1="87969" y1="82813" x2="91719" y2="82500"/>
                        <a14:foregroundMark x1="65625" y1="91875" x2="66563" y2="88438"/>
                        <a14:backgroundMark x1="69219" y1="39531" x2="74844" y2="50469"/>
                        <a14:backgroundMark x1="57656" y1="57969" x2="57969" y2="57969"/>
                        <a14:backgroundMark x1="56406" y1="58594" x2="56563" y2="58594"/>
                        <a14:backgroundMark x1="59531" y1="58438" x2="59688" y2="5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74" t="42553" r="3073"/>
          <a:stretch/>
        </p:blipFill>
        <p:spPr bwMode="auto">
          <a:xfrm>
            <a:off x="4699000" y="6894955"/>
            <a:ext cx="3724080" cy="390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76700" y="3917950"/>
            <a:ext cx="111633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팀 구성 및 역할</a:t>
            </a:r>
            <a:endParaRPr lang="ko-KR" sz="88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772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4BD6F9-E602-FF46-CED2-C2D78FC44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1" y="0"/>
            <a:ext cx="406400" cy="102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48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5029200" y="1371600"/>
            <a:ext cx="9740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팀 구성 및 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역할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  <p:graphicFrame>
        <p:nvGraphicFramePr>
          <p:cNvPr id="39" name="표 39">
            <a:extLst>
              <a:ext uri="{FF2B5EF4-FFF2-40B4-BE49-F238E27FC236}">
                <a16:creationId xmlns:a16="http://schemas.microsoft.com/office/drawing/2014/main" id="{4B505A74-4508-4A48-9DA2-1C7294FD8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76796"/>
              </p:ext>
            </p:extLst>
          </p:nvPr>
        </p:nvGraphicFramePr>
        <p:xfrm>
          <a:off x="1451102" y="3149598"/>
          <a:ext cx="15398496" cy="618490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739896">
                  <a:extLst>
                    <a:ext uri="{9D8B030D-6E8A-4147-A177-3AD203B41FA5}">
                      <a16:colId xmlns:a16="http://schemas.microsoft.com/office/drawing/2014/main" val="230129065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645059188"/>
                    </a:ext>
                  </a:extLst>
                </a:gridCol>
                <a:gridCol w="7696200">
                  <a:extLst>
                    <a:ext uri="{9D8B030D-6E8A-4147-A177-3AD203B41FA5}">
                      <a16:colId xmlns:a16="http://schemas.microsoft.com/office/drawing/2014/main" val="800683576"/>
                    </a:ext>
                  </a:extLst>
                </a:gridCol>
              </a:tblGrid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훈련생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담당 업무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059910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황세진</a:t>
                      </a:r>
                      <a:endParaRPr lang="ko-KR" altLang="en-US" sz="24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전체 일정 관리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진행 상황 점검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최적화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641192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최창일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학습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최적화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032982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배나혜</a:t>
                      </a:r>
                      <a:endParaRPr lang="ko-KR" altLang="en-US" sz="24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이미지 라벨링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웹페이지 및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PPT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제작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endParaRPr lang="ko-KR" altLang="en-US" sz="24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456429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이혜린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이미지 라벨링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PPT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745866"/>
                  </a:ext>
                </a:extLst>
              </a:tr>
              <a:tr h="103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이안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제캐 리더님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멘토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주제 선정 방향성 제시</a:t>
                      </a:r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938075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D1A3E1-3664-80DC-E720-AFE0B3B0D2F0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AE2B9A45-4AD5-31E0-B6BD-7DC5AB965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745BC0E-25A0-8821-6567-73E6E56F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DFAE2655-2227-FB15-C97D-370C8D15C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3" name="Picture 13">
              <a:extLst>
                <a:ext uri="{FF2B5EF4-FFF2-40B4-BE49-F238E27FC236}">
                  <a16:creationId xmlns:a16="http://schemas.microsoft.com/office/drawing/2014/main" id="{2108B27A-E1FE-A1FA-174B-06AE1FFA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527680E7-3C07-C66F-BC22-5E6F4D315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5">
              <a:extLst>
                <a:ext uri="{FF2B5EF4-FFF2-40B4-BE49-F238E27FC236}">
                  <a16:creationId xmlns:a16="http://schemas.microsoft.com/office/drawing/2014/main" id="{4E4EA7D4-F3A8-0458-2C28-81A4F1CBC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C3F26DF9-3295-3B4A-21FC-BF6AD1A71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7">
              <a:extLst>
                <a:ext uri="{FF2B5EF4-FFF2-40B4-BE49-F238E27FC236}">
                  <a16:creationId xmlns:a16="http://schemas.microsoft.com/office/drawing/2014/main" id="{333315FD-42BA-82A3-3D56-9FB53D38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43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19500" y="3917950"/>
            <a:ext cx="12611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88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 절차 및 방법</a:t>
            </a:r>
            <a:endParaRPr lang="ko-KR" sz="88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196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9E479-5936-45C4-E24F-D51CDB54D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1" y="0"/>
            <a:ext cx="406400" cy="102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3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4276725" y="1371600"/>
            <a:ext cx="97345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 절차 및 방법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  <p:graphicFrame>
        <p:nvGraphicFramePr>
          <p:cNvPr id="39" name="표 39">
            <a:extLst>
              <a:ext uri="{FF2B5EF4-FFF2-40B4-BE49-F238E27FC236}">
                <a16:creationId xmlns:a16="http://schemas.microsoft.com/office/drawing/2014/main" id="{4B505A74-4508-4A48-9DA2-1C7294FD8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6429"/>
              </p:ext>
            </p:extLst>
          </p:nvPr>
        </p:nvGraphicFramePr>
        <p:xfrm>
          <a:off x="1752600" y="2734732"/>
          <a:ext cx="15392400" cy="6777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76929">
                  <a:extLst>
                    <a:ext uri="{9D8B030D-6E8A-4147-A177-3AD203B41FA5}">
                      <a16:colId xmlns:a16="http://schemas.microsoft.com/office/drawing/2014/main" val="2301290653"/>
                    </a:ext>
                  </a:extLst>
                </a:gridCol>
                <a:gridCol w="4129223">
                  <a:extLst>
                    <a:ext uri="{9D8B030D-6E8A-4147-A177-3AD203B41FA5}">
                      <a16:colId xmlns:a16="http://schemas.microsoft.com/office/drawing/2014/main" val="645059188"/>
                    </a:ext>
                  </a:extLst>
                </a:gridCol>
                <a:gridCol w="7586248">
                  <a:extLst>
                    <a:ext uri="{9D8B030D-6E8A-4147-A177-3AD203B41FA5}">
                      <a16:colId xmlns:a16="http://schemas.microsoft.com/office/drawing/2014/main" val="800683576"/>
                    </a:ext>
                  </a:extLst>
                </a:gridCol>
              </a:tblGrid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활동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059910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프로젝트 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2025-01-15 ~ 2025-01-17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프로젝트 주제 선정 및 기술 스택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641192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2025-01-17 ~ 2025-01-18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헬멧</a:t>
                      </a:r>
                      <a:r>
                        <a:rPr lang="en-US" altLang="ko-KR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얼굴</a:t>
                      </a:r>
                      <a:r>
                        <a:rPr lang="en-US" altLang="ko-KR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모자 데이터 수집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032982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</a:t>
                      </a:r>
                      <a:r>
                        <a:rPr lang="ko-KR" altLang="en-US" sz="240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전처리</a:t>
                      </a:r>
                      <a:endParaRPr lang="ko-KR" altLang="en-US" sz="24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2025-01-19 ~ 2025-01-22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노이즈 제거 및 이미지 크기 조정</a:t>
                      </a:r>
                      <a:r>
                        <a:rPr lang="en-US" altLang="ko-KR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이미지 라벨링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456429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2025-01-18 ~ 2025-01-23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헬멧 착용 미착용 감지 모델 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745866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웹페이지</a:t>
                      </a:r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2025-01-20 ~ 2025-01-21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 인증 웹페이지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011028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2025-01-21 ~ 2025-01-24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참고자료 </a:t>
                      </a:r>
                      <a:r>
                        <a:rPr lang="ko-KR" altLang="en-US" sz="2400" err="1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노션</a:t>
                      </a:r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정리 및 </a:t>
                      </a:r>
                      <a:r>
                        <a:rPr lang="en-US" altLang="ko-KR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PPT </a:t>
                      </a:r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245435"/>
                  </a:ext>
                </a:extLst>
              </a:tr>
              <a:tr h="8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최종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2025-01-25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프로젝트 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938075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3EA831-395E-0803-2101-E7406CE63577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0E0D3D3C-66DD-6403-FD47-D9289931E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BEEC887E-0D2A-1F84-BBB6-1A9782FF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1B50972E-F9B8-4E78-8B44-9578D62B0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3" name="Picture 13">
              <a:extLst>
                <a:ext uri="{FF2B5EF4-FFF2-40B4-BE49-F238E27FC236}">
                  <a16:creationId xmlns:a16="http://schemas.microsoft.com/office/drawing/2014/main" id="{58174A58-5A05-7EA4-7897-20325971F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D4C223F7-C391-FAFA-5027-63AA8ECF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5">
              <a:extLst>
                <a:ext uri="{FF2B5EF4-FFF2-40B4-BE49-F238E27FC236}">
                  <a16:creationId xmlns:a16="http://schemas.microsoft.com/office/drawing/2014/main" id="{E5193C25-0BF8-5E5B-7925-0E09159A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F05D536E-6104-CD85-FC9D-BEE017512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7">
              <a:extLst>
                <a:ext uri="{FF2B5EF4-FFF2-40B4-BE49-F238E27FC236}">
                  <a16:creationId xmlns:a16="http://schemas.microsoft.com/office/drawing/2014/main" id="{16234449-DA10-C6B9-582A-69E6C41C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24500" y="3917950"/>
            <a:ext cx="85725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88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 경과</a:t>
            </a:r>
            <a:endParaRPr lang="ko-KR" sz="88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6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60CE4-908C-2025-41A1-363371BE9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1" y="0"/>
            <a:ext cx="406400" cy="102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0921-B107-82F0-041D-02E58288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E505F8-9BCE-E13A-552B-D04AFA3EDB1C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076088B-E0BC-D269-0A24-FAC6C4B8A5DC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3A6A2DC-8EAC-835E-77AB-137C5230CB9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1A0F12F0-C1C3-B4D8-9AE6-5133CF37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318F64C-9F52-1128-54A9-3BAA8BB97C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E30AE094-EF22-6345-9F6A-5EE8CCFF8268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Dataset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37812776-D481-C41B-597A-F42CD32E11DB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0A70D3-6A0C-326B-213F-8FC07599C356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0FDEDD1-1947-D954-D02C-FEFABB287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B779CDDC-EA3B-2A58-A29F-9B4DD50A2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96F7F62-0984-42BC-ABBB-C4E401B33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7F91D0C4-BF57-4B24-73B4-A577B1EB7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030D55DF-9572-8036-95A4-DB2B5671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26B41343-31E3-58C3-0F47-23767631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711409B6-BAC6-2BFA-A5D5-B0B78FC78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3764204-DC79-0A9A-8311-42B23D43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475A20A9-6D28-3AFE-208A-4BD16A9D19BA}"/>
              </a:ext>
            </a:extLst>
          </p:cNvPr>
          <p:cNvSpPr txBox="1"/>
          <p:nvPr/>
        </p:nvSpPr>
        <p:spPr>
          <a:xfrm>
            <a:off x="7002780" y="2588095"/>
            <a:ext cx="4282440" cy="4635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i="0" u="none" strike="noStrike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Roboflow</a:t>
            </a:r>
            <a:r>
              <a:rPr lang="ko-KR" altLang="en-US" i="0" u="none" strike="noStrike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이용하여 이미지 </a:t>
            </a:r>
            <a:r>
              <a:rPr lang="ko-KR" altLang="en-US" i="0" u="none" strike="noStrike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라벨링</a:t>
            </a:r>
            <a:endParaRPr lang="ko-KR" altLang="ko-KR" i="0" u="none" strike="noStrike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61F11B-278A-44FA-1425-DFF932139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982" y="3282846"/>
            <a:ext cx="13171698" cy="592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4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68CC3-2AA6-5943-5D32-F84E25C21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F5685F-9F74-6D71-577A-5E2795974636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88CB4FF-A64E-2558-B913-6D36061D7CBD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F21449D-25D1-8320-A670-05B7DD949DF7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698696A3-DFB3-DDE5-AD6B-7F3849C8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81218626-7AA6-2427-EE5A-2B38286C11B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3EA42BC-AB5F-572A-676A-EC54C8104965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Dataset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9524E476-6CB7-E0CA-B18B-032F2FBA9347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6D5DCA-5C4A-E731-319D-498D2C77956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816D36E8-63CB-65E6-F84B-5D0D73511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00626EF4-C2DD-DB44-7C96-D1803353F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8A9FF7C1-D0C4-F978-413D-4DB68F19D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F68CAE1A-F6AB-42A2-322D-0EFC4A859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1D3A2C31-C0C1-3117-DAF3-905957CC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5B9AFBE0-86B2-6DBF-80C5-08C1EB5E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C8C1C899-3BA3-3C14-DA7C-F4085D31D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DEBA6A22-B439-C955-97D0-4354344E0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91E95285-DC5E-B1B3-D72F-D4A6953F3E24}"/>
              </a:ext>
            </a:extLst>
          </p:cNvPr>
          <p:cNvSpPr txBox="1"/>
          <p:nvPr/>
        </p:nvSpPr>
        <p:spPr>
          <a:xfrm>
            <a:off x="7002780" y="2588095"/>
            <a:ext cx="4282440" cy="4635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i="0" u="none" strike="noStrike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Roboflow</a:t>
            </a:r>
            <a:r>
              <a:rPr lang="ko-KR" altLang="en-US" i="0" u="none" strike="noStrike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이용하여 이미지 </a:t>
            </a:r>
            <a:r>
              <a:rPr lang="ko-KR" altLang="en-US" i="0" u="none" strike="noStrike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라벨링</a:t>
            </a:r>
            <a:endParaRPr lang="ko-KR" altLang="ko-KR" i="0" u="none" strike="noStrike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157659-AC5B-E4A7-C5E2-DD1F6830617E}"/>
              </a:ext>
            </a:extLst>
          </p:cNvPr>
          <p:cNvGrpSpPr/>
          <p:nvPr/>
        </p:nvGrpSpPr>
        <p:grpSpPr>
          <a:xfrm>
            <a:off x="3061732" y="3051647"/>
            <a:ext cx="12483068" cy="6862622"/>
            <a:chOff x="1942075" y="3225274"/>
            <a:chExt cx="12151836" cy="662314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8A4E780-F671-44DD-34F2-F385BED49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0062" y="3225274"/>
              <a:ext cx="11508454" cy="517031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CB8D31-E9F1-11BA-C670-7360638E0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45339"/>
            <a:stretch/>
          </p:blipFill>
          <p:spPr>
            <a:xfrm>
              <a:off x="1942075" y="7290003"/>
              <a:ext cx="12151836" cy="2558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4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YOLOv8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D01B6-3038-421C-22BC-4E9E89147FC5}"/>
              </a:ext>
            </a:extLst>
          </p:cNvPr>
          <p:cNvSpPr txBox="1"/>
          <p:nvPr/>
        </p:nvSpPr>
        <p:spPr>
          <a:xfrm>
            <a:off x="2584450" y="3122593"/>
            <a:ext cx="7016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YOLOv8 vs</a:t>
            </a:r>
            <a:r>
              <a:rPr lang="ko-KR" altLang="en-US" sz="2800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YOLOv11</a:t>
            </a:r>
          </a:p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최신모델인 </a:t>
            </a:r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11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대신 </a:t>
            </a:r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 이유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9BC28C-BA35-4441-B6EB-D81E6C096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4461386"/>
            <a:ext cx="6115904" cy="49060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EE2B0A-81DD-4219-9D86-A3E5E7B41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275" y="4466535"/>
            <a:ext cx="6087325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29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YOLOv8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D01B6-3038-421C-22BC-4E9E89147FC5}"/>
              </a:ext>
            </a:extLst>
          </p:cNvPr>
          <p:cNvSpPr txBox="1"/>
          <p:nvPr/>
        </p:nvSpPr>
        <p:spPr>
          <a:xfrm>
            <a:off x="9454367" y="4000500"/>
            <a:ext cx="7016750" cy="457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 </a:t>
            </a:r>
            <a:r>
              <a:rPr lang="ko-KR" altLang="en-US" sz="300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라벨링</a:t>
            </a:r>
            <a:r>
              <a:rPr lang="ko-KR" altLang="en-US" sz="3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완료 </a:t>
            </a:r>
            <a:r>
              <a:rPr lang="en-US" altLang="ko-KR" sz="300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yaml</a:t>
            </a:r>
            <a:r>
              <a:rPr lang="en-US" altLang="ko-KR" sz="3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파일</a:t>
            </a:r>
            <a:endParaRPr lang="en-US" altLang="ko-KR" sz="3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train :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데이터 폴더 경로 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sz="2800" kern="0" spc="0" err="1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val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: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검증 데이터 폴더 경로 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test : 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테스트 데이터 폴더 경로 </a:t>
            </a:r>
            <a:r>
              <a:rPr lang="en-US" altLang="ko-KR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</a:t>
            </a:r>
            <a:r>
              <a:rPr lang="en-US" altLang="ko-KR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</a:t>
            </a:r>
            <a:r>
              <a:rPr lang="en-US" altLang="ko-KR" sz="2800" kern="0" spc="0" err="1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nc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: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학습할 클래스 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 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(4)</a:t>
            </a:r>
            <a:endParaRPr lang="ko-KR" altLang="en-US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names :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학습할 클래스 이름</a:t>
            </a:r>
            <a:endParaRPr lang="en-US" altLang="ko-KR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(no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helmet, with helmet, cap, only helmet)</a:t>
            </a:r>
            <a:endParaRPr lang="ko-KR" altLang="en-US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84C2F6-3AB8-48A8-BA12-82B885B24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2" y="4991100"/>
            <a:ext cx="7569955" cy="190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78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YOLOv8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D01B6-3038-421C-22BC-4E9E89147FC5}"/>
              </a:ext>
            </a:extLst>
          </p:cNvPr>
          <p:cNvSpPr txBox="1"/>
          <p:nvPr/>
        </p:nvSpPr>
        <p:spPr>
          <a:xfrm>
            <a:off x="8915400" y="4018354"/>
            <a:ext cx="732155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초기 학습 모델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epoch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50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번의 학습 과정 완료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Epoch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횟수를 늘려도 근소한 차이만 남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Learning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Rate 0.01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최적화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Learning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Rate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0.001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Momentum 0.95</a:t>
            </a: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학습된 모델로 헬멧 탐지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모자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미착용 감지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B283E2-EA9F-4D81-ADE3-07D388C06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303" y="4018354"/>
            <a:ext cx="6003301" cy="493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45086B01-CD60-5F92-2059-DE76DCE1E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723" y="0"/>
            <a:ext cx="406400" cy="1029546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36800" y="2374900"/>
            <a:ext cx="4610100" cy="185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 spc="84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1231900"/>
            <a:ext cx="1155700" cy="596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0" y="11811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50300" y="11938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3060700"/>
            <a:ext cx="1155700" cy="596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0" y="30099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팀 구성 및 </a:t>
            </a:r>
            <a:r>
              <a:rPr lang="ko-KR" altLang="en-US" sz="40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역할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50300" y="30226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4965700"/>
            <a:ext cx="1155700" cy="59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287000" y="49149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수행 절차 및 방법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750300" y="49276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6718300"/>
            <a:ext cx="11557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287000" y="66675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수행 경과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750300" y="66802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1739900"/>
            <a:ext cx="4660900" cy="635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854200" y="1727200"/>
            <a:ext cx="4749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2400">
                <a:solidFill>
                  <a:srgbClr val="FFCD4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CONTENTS</a:t>
            </a:r>
          </a:p>
        </p:txBody>
      </p:sp>
      <p:pic>
        <p:nvPicPr>
          <p:cNvPr id="28" name="Picture 25">
            <a:extLst>
              <a:ext uri="{FF2B5EF4-FFF2-40B4-BE49-F238E27FC236}">
                <a16:creationId xmlns:a16="http://schemas.microsoft.com/office/drawing/2014/main" id="{3AEDE97B-00E6-4158-B656-F17EBD1B9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8585200"/>
            <a:ext cx="1155700" cy="596900"/>
          </a:xfrm>
          <a:prstGeom prst="rect">
            <a:avLst/>
          </a:prstGeom>
        </p:spPr>
      </p:pic>
      <p:sp>
        <p:nvSpPr>
          <p:cNvPr id="29" name="TextBox 26">
            <a:extLst>
              <a:ext uri="{FF2B5EF4-FFF2-40B4-BE49-F238E27FC236}">
                <a16:creationId xmlns:a16="http://schemas.microsoft.com/office/drawing/2014/main" id="{19F360D2-0D62-4E3E-9864-EE6B2768920A}"/>
              </a:ext>
            </a:extLst>
          </p:cNvPr>
          <p:cNvSpPr txBox="1"/>
          <p:nvPr/>
        </p:nvSpPr>
        <p:spPr>
          <a:xfrm>
            <a:off x="10299700" y="8534400"/>
            <a:ext cx="562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자체 평가 의견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42AEBE83-B305-432A-9428-2DDD688480CF}"/>
              </a:ext>
            </a:extLst>
          </p:cNvPr>
          <p:cNvSpPr txBox="1"/>
          <p:nvPr/>
        </p:nvSpPr>
        <p:spPr>
          <a:xfrm>
            <a:off x="8763000" y="8547100"/>
            <a:ext cx="1143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457761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모델학습 결과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7543800" y="263050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Confusion Matrix </a:t>
            </a:r>
            <a:r>
              <a:rPr lang="en-US" altLang="ko-KR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omalized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69EC14-8B78-418C-83F4-A4E81A561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600" y="3162300"/>
            <a:ext cx="7890701" cy="5918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2C35A4-DDE6-468B-8E01-2B429B69F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4299" y="3162300"/>
            <a:ext cx="7890701" cy="5918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1EED69-4EF4-42F0-A8EB-CC63DE0B5174}"/>
              </a:ext>
            </a:extLst>
          </p:cNvPr>
          <p:cNvSpPr txBox="1"/>
          <p:nvPr/>
        </p:nvSpPr>
        <p:spPr>
          <a:xfrm>
            <a:off x="1593850" y="1522511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&lt;‘no helmet’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전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</a:t>
            </a:r>
          </a:p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no helmet '0':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433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with helmet '1': 943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cap '2': 816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 '3': 501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841EF0-6F62-4CCA-B25A-912D4BA9D9E9}"/>
              </a:ext>
            </a:extLst>
          </p:cNvPr>
          <p:cNvSpPr txBox="1"/>
          <p:nvPr/>
        </p:nvSpPr>
        <p:spPr>
          <a:xfrm>
            <a:off x="13639800" y="1522511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&lt;‘no helmet’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</a:t>
            </a:r>
            <a:r>
              <a:rPr lang="ko-KR" altLang="en-US" dirty="0">
                <a:solidFill>
                  <a:srgbClr val="1D1C1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후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</a:t>
            </a:r>
          </a:p>
          <a:p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no helmet '0':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1209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with helmet '1': 943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cap '2': 816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 '3': 501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92362D-1178-43B2-9E87-823B1F3ACA9F}"/>
              </a:ext>
            </a:extLst>
          </p:cNvPr>
          <p:cNvSpPr txBox="1"/>
          <p:nvPr/>
        </p:nvSpPr>
        <p:spPr>
          <a:xfrm>
            <a:off x="3669887" y="9190844"/>
            <a:ext cx="9881426" cy="696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 helmet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class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정확히 예측하는 비율이 증가하며 성능이 향상됨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8685B87-24B8-821F-02C3-F057ABE7D4F9}"/>
              </a:ext>
            </a:extLst>
          </p:cNvPr>
          <p:cNvSpPr/>
          <p:nvPr/>
        </p:nvSpPr>
        <p:spPr>
          <a:xfrm>
            <a:off x="8549449" y="5816513"/>
            <a:ext cx="704850" cy="609600"/>
          </a:xfrm>
          <a:prstGeom prst="rightArrow">
            <a:avLst/>
          </a:prstGeom>
          <a:solidFill>
            <a:srgbClr val="FA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554BDB-1580-6707-2690-B5196AC99226}"/>
              </a:ext>
            </a:extLst>
          </p:cNvPr>
          <p:cNvSpPr/>
          <p:nvPr/>
        </p:nvSpPr>
        <p:spPr>
          <a:xfrm>
            <a:off x="1696721" y="3398521"/>
            <a:ext cx="1076960" cy="1061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1253DC-2371-1501-92A5-409AC620EEAE}"/>
              </a:ext>
            </a:extLst>
          </p:cNvPr>
          <p:cNvSpPr/>
          <p:nvPr/>
        </p:nvSpPr>
        <p:spPr>
          <a:xfrm>
            <a:off x="10205720" y="3398521"/>
            <a:ext cx="1076960" cy="1061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727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YOLOv8 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모델학습 결과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7543800" y="26165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F1-Confidence Curve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69EC14-8B78-418C-83F4-A4E81A561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3379233"/>
            <a:ext cx="7370001" cy="4913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2C35A4-DDE6-468B-8E01-2B429B69F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8299" y="3379233"/>
            <a:ext cx="7370001" cy="49133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31446-EC4D-4944-8698-A74C0EE0A38E}"/>
              </a:ext>
            </a:extLst>
          </p:cNvPr>
          <p:cNvSpPr txBox="1"/>
          <p:nvPr/>
        </p:nvSpPr>
        <p:spPr>
          <a:xfrm>
            <a:off x="2590800" y="2985837"/>
            <a:ext cx="155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9EA2F9-38E7-423E-8EF9-931F178E5F11}"/>
              </a:ext>
            </a:extLst>
          </p:cNvPr>
          <p:cNvSpPr txBox="1"/>
          <p:nvPr/>
        </p:nvSpPr>
        <p:spPr>
          <a:xfrm>
            <a:off x="11506200" y="2999839"/>
            <a:ext cx="155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E91BCD-75D8-4C6C-964D-2C331CED9373}"/>
              </a:ext>
            </a:extLst>
          </p:cNvPr>
          <p:cNvSpPr txBox="1"/>
          <p:nvPr/>
        </p:nvSpPr>
        <p:spPr>
          <a:xfrm>
            <a:off x="3352800" y="8316631"/>
            <a:ext cx="11925300" cy="13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kern="0" spc="0">
                <a:solidFill>
                  <a:srgbClr val="FA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en-US" altLang="ko-KR" sz="2800" kern="0" spc="0">
                <a:solidFill>
                  <a:srgbClr val="FA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helmet’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 </a:t>
            </a:r>
            <a:r>
              <a:rPr lang="ko-KR" altLang="en-US" sz="2800" kern="0" spc="0">
                <a:solidFill>
                  <a:srgbClr val="00B0F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en-US" altLang="ko-KR" sz="2800" kern="0" spc="0">
                <a:solidFill>
                  <a:srgbClr val="00B0F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 helmet’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클래스 사이에 혼동 발생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sz="2800" kern="0" spc="0">
                <a:solidFill>
                  <a:srgbClr val="FA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‘only Helmet’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 </a:t>
            </a:r>
            <a:r>
              <a:rPr lang="ko-KR" altLang="en-US" sz="2800" kern="0" spc="0">
                <a:solidFill>
                  <a:srgbClr val="00B0F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en-US" altLang="ko-KR" sz="2800" kern="0" spc="0">
                <a:solidFill>
                  <a:srgbClr val="00B0F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 helmet’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클래스에 가중치를 주어 학습 시 중요도를 보완</a:t>
            </a:r>
            <a:endParaRPr lang="en-US" altLang="ko-KR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E77DEBF-CAAB-7EBC-A764-A933541C9F15}"/>
              </a:ext>
            </a:extLst>
          </p:cNvPr>
          <p:cNvSpPr/>
          <p:nvPr/>
        </p:nvSpPr>
        <p:spPr>
          <a:xfrm>
            <a:off x="8153400" y="5621592"/>
            <a:ext cx="704850" cy="609600"/>
          </a:xfrm>
          <a:prstGeom prst="rightArrow">
            <a:avLst/>
          </a:prstGeom>
          <a:solidFill>
            <a:srgbClr val="FA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5093108-9508-42D6-9ADA-9506440C9E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1" t="23812" r="743" b="72068"/>
          <a:stretch/>
        </p:blipFill>
        <p:spPr>
          <a:xfrm>
            <a:off x="5638800" y="4538463"/>
            <a:ext cx="3996275" cy="36933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D733189-3870-4C77-9EFD-B005CA9B22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1" t="23159" r="2381" b="71373"/>
          <a:stretch/>
        </p:blipFill>
        <p:spPr>
          <a:xfrm>
            <a:off x="14627741" y="4538462"/>
            <a:ext cx="3438610" cy="45263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6C43914-777B-4B97-8EBC-40E20B0FB776}"/>
              </a:ext>
            </a:extLst>
          </p:cNvPr>
          <p:cNvCxnSpPr>
            <a:cxnSpLocks/>
          </p:cNvCxnSpPr>
          <p:nvPr/>
        </p:nvCxnSpPr>
        <p:spPr>
          <a:xfrm>
            <a:off x="7772400" y="47625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217B2BA-E723-458F-A39B-7E897A54CFB1}"/>
              </a:ext>
            </a:extLst>
          </p:cNvPr>
          <p:cNvCxnSpPr>
            <a:cxnSpLocks/>
          </p:cNvCxnSpPr>
          <p:nvPr/>
        </p:nvCxnSpPr>
        <p:spPr>
          <a:xfrm>
            <a:off x="16535400" y="48387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202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YOLOv8 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모델학습 결과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7489608" y="260615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성능 평가 지표 </a:t>
            </a:r>
            <a:r>
              <a:rPr lang="en-US" altLang="ko-KR"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(Loss </a:t>
            </a:r>
            <a:r>
              <a:rPr lang="ko-KR" altLang="en-US"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값 시각화</a:t>
            </a:r>
            <a:r>
              <a:rPr lang="en-US" altLang="ko-KR"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altLang="ko-KR" sz="900" kern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69EC14-8B78-418C-83F4-A4E81A561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" y="3788950"/>
            <a:ext cx="8500301" cy="425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2C35A4-DDE6-468B-8E01-2B429B69F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9099" y="3788950"/>
            <a:ext cx="8500301" cy="4250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BE5A01-7B04-4368-8E9B-B6A900592CE5}"/>
              </a:ext>
            </a:extLst>
          </p:cNvPr>
          <p:cNvSpPr txBox="1"/>
          <p:nvPr/>
        </p:nvSpPr>
        <p:spPr>
          <a:xfrm>
            <a:off x="3844490" y="3323549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34AB01-53FA-408C-8F65-48853DB83674}"/>
              </a:ext>
            </a:extLst>
          </p:cNvPr>
          <p:cNvSpPr txBox="1"/>
          <p:nvPr/>
        </p:nvSpPr>
        <p:spPr>
          <a:xfrm>
            <a:off x="13182600" y="3307957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추가 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BDBCDC-665C-4F2B-82AE-D182251E1BE5}"/>
              </a:ext>
            </a:extLst>
          </p:cNvPr>
          <p:cNvSpPr txBox="1"/>
          <p:nvPr/>
        </p:nvSpPr>
        <p:spPr>
          <a:xfrm>
            <a:off x="3899813" y="8343900"/>
            <a:ext cx="10495376" cy="13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모델의 학습 및 검증 과정에서의 손실 함수와 성능 지표의 변화를 보여줌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진동 발생 </a:t>
            </a:r>
            <a:r>
              <a:rPr lang="en-US" altLang="ko-KR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-&gt; </a:t>
            </a:r>
            <a:r>
              <a:rPr lang="ko-KR" altLang="en-US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학습율을 낮추고 </a:t>
            </a:r>
            <a:r>
              <a:rPr lang="en-US" altLang="ko-KR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momentum</a:t>
            </a:r>
            <a:r>
              <a:rPr lang="ko-KR" altLang="en-US" sz="2800" b="0" i="0">
                <a:solidFill>
                  <a:srgbClr val="1D1C1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추가하여 진동을 억제</a:t>
            </a:r>
            <a:endParaRPr lang="en-US" altLang="ko-KR" sz="2800" kern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3CCF364-264B-AC35-5F2F-6C76F36E7450}"/>
              </a:ext>
            </a:extLst>
          </p:cNvPr>
          <p:cNvSpPr/>
          <p:nvPr/>
        </p:nvSpPr>
        <p:spPr>
          <a:xfrm>
            <a:off x="8991600" y="5729359"/>
            <a:ext cx="508697" cy="369332"/>
          </a:xfrm>
          <a:prstGeom prst="rightArrow">
            <a:avLst/>
          </a:prstGeom>
          <a:solidFill>
            <a:srgbClr val="FA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08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01C7-7747-C831-88C9-CC8A1E10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77FA81-B942-B5F9-8951-54A07796A1C9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13A1180-B532-9290-E693-03C034A5690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E1D0423-526F-9CD1-947D-896F5C83BB2E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940E494-2281-5F79-5986-C1655014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0619C8B9-6A89-6FE9-6D71-50762FEB7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0E0A46E-DDE2-6FB9-2A2C-C187FEDAD9E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DEADE8-3FEF-B4C9-0FED-D10A095B613C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D01B6-3038-421C-22BC-4E9E89147FC5}"/>
              </a:ext>
            </a:extLst>
          </p:cNvPr>
          <p:cNvSpPr txBox="1"/>
          <p:nvPr/>
        </p:nvSpPr>
        <p:spPr>
          <a:xfrm>
            <a:off x="10283825" y="4305300"/>
            <a:ext cx="701675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학습된 헬멧 탐지 모델 로드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OpenCV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사용하여 </a:t>
            </a:r>
            <a:r>
              <a:rPr lang="ko-KR" altLang="en-US" sz="2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웹캠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열기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카메라에서 실시간 객체 탐지</a:t>
            </a: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 helmet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Please wear a helmet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문구 출력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E3-967F-A49C-9A27-D25F3C581DF5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D60EFCD-D980-64EE-EE8E-D584F9B3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8B53D1B-1CAF-C522-DE91-2BF8D6F6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678BB575-AF58-3F0C-D2B9-33F3A60E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14E00251-ED05-AF07-CDC8-2F091281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8E37AF8-6F7C-617B-3098-98514F1C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69F8F33B-74E8-9912-8071-DCA9356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1D229524-AEA3-4E22-FB87-2B5608D9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9D644D11-AD18-E812-7753-9742194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E4FD4-32DF-4106-835C-B5AF04A6A388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27D561-D273-03A5-FC28-31F2D099A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02198" y="3485634"/>
            <a:ext cx="7530303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72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AB9E-96A2-DAF9-1293-A3B5B61D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84E1E0-532A-1AC4-DFDD-1DA646504C03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D6AC611-39E1-C92D-7024-AD1F0B786A66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1D9C712-1F54-18C7-F0BC-1E7BB9FB56CD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D11D99C0-BAFD-5E86-2384-E0988D08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21605E43-8BBD-D769-10FA-B726D8716C2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84A692A0-56E3-7361-F2CC-2E9E3DC5BB8B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057D3EC-795E-52CD-2A00-CF32EB31B313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3B43F2-05C4-3320-ED15-C64408529B27}"/>
              </a:ext>
            </a:extLst>
          </p:cNvPr>
          <p:cNvSpPr txBox="1"/>
          <p:nvPr/>
        </p:nvSpPr>
        <p:spPr>
          <a:xfrm>
            <a:off x="10674350" y="5395543"/>
            <a:ext cx="5591175" cy="222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모자 착용하면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FFC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With </a:t>
            </a:r>
            <a:r>
              <a:rPr lang="ko-KR" altLang="en-US" sz="3600" b="1" dirty="0">
                <a:solidFill>
                  <a:srgbClr val="FFC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600" b="1" dirty="0">
                <a:solidFill>
                  <a:srgbClr val="FFC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cap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A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Please wear a helmet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A28BC8-FBB7-BB3A-E329-AAEF71282F94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34A5169-9819-36DE-15E4-2AE5F5EDA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A87260D1-773E-E58C-7258-FC63F4AFB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072C8F77-02AE-A7D8-ECA9-0C6C83BD9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C9E7983E-FDC0-6AA1-3CB0-F6F4027A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81AD023B-C035-2633-9DF4-70DF59DB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E16AF601-3E38-61BE-BEC7-66ADD171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2C90A5C2-4351-0DE2-9C96-2727FD481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FE486F71-1255-D2C4-762A-BC8766FD3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4E8EEA-A0A0-3B7E-222B-9898AF2E0CA6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34D5A8-BD2E-8328-5F9E-BCF0BA2D9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75" y="3502025"/>
            <a:ext cx="75914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48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AB9E-96A2-DAF9-1293-A3B5B61D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84E1E0-532A-1AC4-DFDD-1DA646504C03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D6AC611-39E1-C92D-7024-AD1F0B786A66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1D9C712-1F54-18C7-F0BC-1E7BB9FB56CD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D11D99C0-BAFD-5E86-2384-E0988D08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21605E43-8BBD-D769-10FA-B726D8716C2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84A692A0-56E3-7361-F2CC-2E9E3DC5BB8B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057D3EC-795E-52CD-2A00-CF32EB31B313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3B43F2-05C4-3320-ED15-C64408529B27}"/>
              </a:ext>
            </a:extLst>
          </p:cNvPr>
          <p:cNvSpPr txBox="1"/>
          <p:nvPr/>
        </p:nvSpPr>
        <p:spPr>
          <a:xfrm>
            <a:off x="10532918" y="5283904"/>
            <a:ext cx="6518564" cy="222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헬멧만 감지되면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00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00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 detected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A28BC8-FBB7-BB3A-E329-AAEF71282F94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34A5169-9819-36DE-15E4-2AE5F5EDA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A87260D1-773E-E58C-7258-FC63F4AFB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072C8F77-02AE-A7D8-ECA9-0C6C83BD9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C9E7983E-FDC0-6AA1-3CB0-F6F4027A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81AD023B-C035-2633-9DF4-70DF59DB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E16AF601-3E38-61BE-BEC7-66ADD171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2C90A5C2-4351-0DE2-9C96-2727FD481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FE486F71-1255-D2C4-762A-BC8766FD3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4E8EEA-A0A0-3B7E-222B-9898AF2E0CA6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1499ED-AC84-E71A-2EEF-D90EBD6B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3397787"/>
            <a:ext cx="76009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3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88CF7-DD87-7502-2BD2-AD92363DB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0DB995-B590-6291-1249-5CE4C4A3076C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583AB68-A07F-4150-98E9-FDE5EA319CBB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C6AAD55-5363-FF5B-0737-32103C87FD55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FD924BDD-5026-FF58-F484-616F0519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DA206EC8-845E-3C34-9BE8-EDC7745BB3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56893FB7-E28E-DF79-79F3-E80BE9FFDE5F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B22A71-A26F-BB28-74B7-3816B9714A00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2348DD7-63C8-0228-336F-B0C55075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CE3F62C3-D83F-F626-4955-A0DED63A5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9C5104F0-4F6E-F0BE-839B-E22CB273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9EFF67B3-F46A-F0BF-4788-BACDFDF61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AE3ECB32-A15E-DD44-409B-9920AF32C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AC0D1787-68AB-0158-9C76-FEB431EE6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B985214E-94CD-26C8-5E5C-3A9D05390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20CD2B0A-DD19-3130-804B-8046B10D9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31">
            <a:extLst>
              <a:ext uri="{FF2B5EF4-FFF2-40B4-BE49-F238E27FC236}">
                <a16:creationId xmlns:a16="http://schemas.microsoft.com/office/drawing/2014/main" id="{57B9D6C3-76AF-2481-AD15-EAA108745859}"/>
              </a:ext>
            </a:extLst>
          </p:cNvPr>
          <p:cNvSpPr txBox="1"/>
          <p:nvPr/>
        </p:nvSpPr>
        <p:spPr>
          <a:xfrm>
            <a:off x="3733800" y="1327148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Eye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Blink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Detection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5756C9-ADEC-ADF4-7C51-E0D16CA81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272" y="3190018"/>
            <a:ext cx="7959921" cy="6322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C0D360-21D9-A7D9-A262-912E1BBFB8C3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847DE-840A-AAD9-D30F-02BE9BA93D17}"/>
              </a:ext>
            </a:extLst>
          </p:cNvPr>
          <p:cNvSpPr txBox="1"/>
          <p:nvPr/>
        </p:nvSpPr>
        <p:spPr>
          <a:xfrm>
            <a:off x="10435201" y="4945367"/>
            <a:ext cx="6713998" cy="361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착용하면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00B0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With helmet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사용자를 인식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하기 위해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Please Blink twice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문구 출력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735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74541-306D-09A4-46A5-834D0FF8C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9DE8EF-B9D9-D276-EFCB-1A88C9B108F5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3A633EB-9D49-C4AB-8C18-50CCDBEE0477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F407982-586C-BFD9-6337-ECD860EE213D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E6BCF144-D15A-F727-962A-F7FF0C5E3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502E9788-46BD-E299-07F9-0991585C90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617F5842-4916-5087-9637-8F8E06D0D554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85F5F0-AFF7-9C06-7791-5D2578C96EDE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A1C0DC87-8D7E-3109-3A1A-14F6C96C3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3E656944-2AD1-1564-A2D4-813A15C6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C5D3C6E2-0DEE-98D3-36B2-DCB0F35A0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6EC37D57-387C-37B9-5BF3-1A9F42080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64A911A0-284F-B30A-D99A-FE415EFC5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9767023E-21CF-D62A-8581-24FFB3E0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5AC9ABC5-865C-5BCD-108A-3F2DAFF78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616D1787-3788-92AF-8CAE-0CAC31A7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6" name="TextBox 31">
            <a:extLst>
              <a:ext uri="{FF2B5EF4-FFF2-40B4-BE49-F238E27FC236}">
                <a16:creationId xmlns:a16="http://schemas.microsoft.com/office/drawing/2014/main" id="{20DC0DC1-93EB-1843-A905-254A10E1C834}"/>
              </a:ext>
            </a:extLst>
          </p:cNvPr>
          <p:cNvSpPr txBox="1"/>
          <p:nvPr/>
        </p:nvSpPr>
        <p:spPr>
          <a:xfrm>
            <a:off x="10091420" y="4234017"/>
            <a:ext cx="7364730" cy="487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웹캠을</a:t>
            </a: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통해 실시간으로 눈 깜빡임 감지</a:t>
            </a: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r>
              <a:rPr lang="en-US" altLang="ko-KR" sz="2800" spc="-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r>
              <a:rPr lang="en-US" altLang="ko-KR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Face Mesh </a:t>
            </a: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왼쪽 눈 랜드마크 추출</a:t>
            </a: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눈 상하 거리 </a:t>
            </a:r>
            <a:r>
              <a:rPr lang="en-US" altLang="ko-KR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(y</a:t>
            </a: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축</a:t>
            </a:r>
            <a:r>
              <a:rPr lang="en-US" altLang="ko-KR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계산하여 깜빡임 여부 판단</a:t>
            </a: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800" spc="-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번 연속 깜빡이면 사람으로 인식</a:t>
            </a:r>
            <a:endParaRPr lang="en-US" altLang="ko-KR" sz="2800" spc="-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99600"/>
              </a:lnSpc>
            </a:pPr>
            <a:endParaRPr lang="ko-KR" altLang="ko-KR" sz="2000" b="1" i="0" u="none" strike="noStrike" spc="-100" dirty="0">
              <a:solidFill>
                <a:srgbClr val="2F354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31">
            <a:extLst>
              <a:ext uri="{FF2B5EF4-FFF2-40B4-BE49-F238E27FC236}">
                <a16:creationId xmlns:a16="http://schemas.microsoft.com/office/drawing/2014/main" id="{FCFBC8B3-5D7A-A88E-D4DA-DD9D008976AB}"/>
              </a:ext>
            </a:extLst>
          </p:cNvPr>
          <p:cNvSpPr txBox="1"/>
          <p:nvPr/>
        </p:nvSpPr>
        <p:spPr>
          <a:xfrm>
            <a:off x="3733800" y="1327148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Eye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Blink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Detection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5702C966-F0DA-DB72-F347-CDD9808A103F}"/>
              </a:ext>
            </a:extLst>
          </p:cNvPr>
          <p:cNvSpPr txBox="1"/>
          <p:nvPr/>
        </p:nvSpPr>
        <p:spPr>
          <a:xfrm>
            <a:off x="6996430" y="2446336"/>
            <a:ext cx="4282440" cy="4635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r>
              <a:rPr lang="ko-KR" altLang="en-US" sz="2000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활용하여 눈 깜빡임 감지</a:t>
            </a:r>
            <a:endParaRPr lang="ko-KR" altLang="ko-KR" sz="2000" i="0" u="none" strike="noStrike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0294E8-F028-FD06-054F-B0B6B0B9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67" t="9398" r="1" b="21125"/>
          <a:stretch/>
        </p:blipFill>
        <p:spPr>
          <a:xfrm>
            <a:off x="686131" y="4960081"/>
            <a:ext cx="4090843" cy="30777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0C01B1-D9DE-85BF-E7E3-2DB293E0F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990" y="4960081"/>
            <a:ext cx="3896879" cy="30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98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BCF3-7D99-65EB-A8FD-F67B1AFD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03B674-5E6D-04E2-86B8-601B1F1EBE64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E7F7BD1-6E81-B925-3658-8F61124068A7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9AAF43A-D220-E831-9513-29E32728B223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B86D9572-ACC9-88D9-8112-F3E2C493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27E95047-06B2-DF23-F7A2-72B7E122124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234BF3E6-5B7B-4640-F9C9-DB03E14D4483}"/>
              </a:ext>
            </a:extLst>
          </p:cNvPr>
          <p:cNvSpPr txBox="1"/>
          <p:nvPr/>
        </p:nvSpPr>
        <p:spPr>
          <a:xfrm>
            <a:off x="3733800" y="1327148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Eye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Blink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Detection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A306ABB-446F-5759-04A4-697FF731A492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694EDE-9135-EA07-9721-E3C62A1D8713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A658FBA8-FB79-1893-4177-67DC2A337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FD0A2D8C-E8EB-3FED-5A7F-CDBB396C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906E9A8D-8120-EBAF-E5A5-0A8F44A0C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5321B2BA-D43B-00A6-98AF-718A3951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F65AEE92-0E64-8B06-793A-9F6192D8E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18DCACD6-8B90-705C-7758-F07942A57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4A0DFC7A-BD7A-15B1-31FB-E6A5E3097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8F4B973E-BB36-C645-E698-3C3BF80DA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5" name="TextBox 31">
            <a:extLst>
              <a:ext uri="{FF2B5EF4-FFF2-40B4-BE49-F238E27FC236}">
                <a16:creationId xmlns:a16="http://schemas.microsoft.com/office/drawing/2014/main" id="{FD699319-EFF7-F49C-459C-73641BC0C1F5}"/>
              </a:ext>
            </a:extLst>
          </p:cNvPr>
          <p:cNvSpPr txBox="1"/>
          <p:nvPr/>
        </p:nvSpPr>
        <p:spPr>
          <a:xfrm>
            <a:off x="6996430" y="2446336"/>
            <a:ext cx="4282440" cy="4635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r>
              <a:rPr lang="ko-KR" altLang="en-US" sz="2000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활용하여 눈 깜빡임 감지</a:t>
            </a:r>
            <a:endParaRPr lang="ko-KR" altLang="ko-KR" sz="2000" i="0" u="none" strike="noStrike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31">
            <a:extLst>
              <a:ext uri="{FF2B5EF4-FFF2-40B4-BE49-F238E27FC236}">
                <a16:creationId xmlns:a16="http://schemas.microsoft.com/office/drawing/2014/main" id="{1E2676FC-5131-2400-DCAD-2D8C889D2D4E}"/>
              </a:ext>
            </a:extLst>
          </p:cNvPr>
          <p:cNvSpPr txBox="1"/>
          <p:nvPr/>
        </p:nvSpPr>
        <p:spPr>
          <a:xfrm>
            <a:off x="8382000" y="4838700"/>
            <a:ext cx="736473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눈을 한 번 깜빡일 경우</a:t>
            </a:r>
            <a:endParaRPr lang="en-US" altLang="ko-KR" sz="2800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800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윙크하고 있는 사진을 사람으로 인식하는 문제 발생 </a:t>
            </a:r>
            <a:endParaRPr lang="en-US" altLang="ko-KR" sz="2800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99600"/>
              </a:lnSpc>
            </a:pPr>
            <a:endParaRPr lang="en-US" altLang="ko-KR" sz="2800" b="1" spc="-100">
              <a:solidFill>
                <a:srgbClr val="2F354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인간의 얼굴, 유아, 사람, 아기이(가) 표시된 사진&#10;&#10;자동 생성된 설명">
            <a:extLst>
              <a:ext uri="{FF2B5EF4-FFF2-40B4-BE49-F238E27FC236}">
                <a16:creationId xmlns:a16="http://schemas.microsoft.com/office/drawing/2014/main" id="{B0A90E47-A5AA-C1FD-5269-444F143C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10743" r="-1259" b="15830"/>
          <a:stretch/>
        </p:blipFill>
        <p:spPr>
          <a:xfrm>
            <a:off x="1766259" y="3594096"/>
            <a:ext cx="5865482" cy="5689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D030BE-658F-4C12-6A59-B8DE42E264D4}"/>
              </a:ext>
            </a:extLst>
          </p:cNvPr>
          <p:cNvSpPr txBox="1"/>
          <p:nvPr/>
        </p:nvSpPr>
        <p:spPr>
          <a:xfrm>
            <a:off x="9242028" y="7069103"/>
            <a:ext cx="838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3200" b="1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200" b="1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번 연속 눈 깜빡이면 사람으로 인식하도록 수정</a:t>
            </a:r>
            <a:endParaRPr lang="en-US" altLang="ko-KR" sz="3200" b="1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C39E578-8770-71C1-7D95-17A2533A7136}"/>
              </a:ext>
            </a:extLst>
          </p:cNvPr>
          <p:cNvSpPr/>
          <p:nvPr/>
        </p:nvSpPr>
        <p:spPr>
          <a:xfrm>
            <a:off x="8479870" y="7069103"/>
            <a:ext cx="704850" cy="609600"/>
          </a:xfrm>
          <a:prstGeom prst="rightArrow">
            <a:avLst/>
          </a:prstGeom>
          <a:solidFill>
            <a:srgbClr val="FA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1150BB74-A6A8-2E29-8E14-9B35C8470074}"/>
              </a:ext>
            </a:extLst>
          </p:cNvPr>
          <p:cNvSpPr txBox="1"/>
          <p:nvPr/>
        </p:nvSpPr>
        <p:spPr>
          <a:xfrm>
            <a:off x="3886200" y="16113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474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8365-23BB-A10A-28F2-77CFDA66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07A2FC-ABD9-047B-C0A6-20BAB9F3CCD5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FD9B8BB-9FA1-332A-108F-A288A8C0B80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4FE9527-9D29-153C-AE47-53AE40C48183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B636F648-8922-4307-CBB6-6961EE52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D1E927F-3676-DB71-3AA1-4534A8FCD1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F67357DA-65F5-C12A-C276-5B5E7F0CC997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C0F336A-F00C-44D0-2A7B-3ACC36204579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99634-D7D5-5870-4EC4-ADF781A4A6D2}"/>
              </a:ext>
            </a:extLst>
          </p:cNvPr>
          <p:cNvSpPr txBox="1"/>
          <p:nvPr/>
        </p:nvSpPr>
        <p:spPr>
          <a:xfrm>
            <a:off x="11430000" y="5780825"/>
            <a:ext cx="5035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번 눈 깜빡이면 사용자 인식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QR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코드 출력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49B31-9258-A5B1-1EBC-CDB20B427582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67E2FD5-0A3E-4812-3DCA-8CCEB5BA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CF223098-7E7D-74B4-2B93-BE3BD465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FE936A2-293D-6085-34C2-C74AC7CC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1159CD8-0EDA-BA6B-4F67-2E86E227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084A0A33-BED1-1FF3-DD19-B8D3A1F65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F0DDB135-CC59-988F-0EE2-FAF7225DC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B9A85F9F-C73B-33FF-145C-333F8CFD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327E5DA-FB94-CF7D-6C3C-5692A7FFF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17F05D-04EB-1BFD-7183-3EDEB34C59FE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40F978-2418-371A-53F7-00C2EE844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0600" y="3794777"/>
            <a:ext cx="8923495" cy="5603124"/>
          </a:xfrm>
          <a:prstGeom prst="rect">
            <a:avLst/>
          </a:prstGeom>
        </p:spPr>
      </p:pic>
      <p:pic>
        <p:nvPicPr>
          <p:cNvPr id="6" name="그림 5" descr="텍스트, 인간의 얼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4364A2A-5266-C0F1-6D96-61CDF5B47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12" y="3871076"/>
            <a:ext cx="8892870" cy="56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3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1" y="0"/>
            <a:ext cx="406400" cy="102954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24500" y="3917950"/>
            <a:ext cx="7239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sz="88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6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76063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C2D8F-B82F-C5F9-DD9A-74724B024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57CBF8-70BD-0A55-DB7E-A2CF5B61F013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9F7CA6E-E822-5DB2-F50C-262B9EB72A4B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FF22114-4FD8-4511-2C97-761218F58BAF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FE9D7E6A-31D9-A437-40A8-B8C534CF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642DF853-ACE6-A4D0-879A-73054A5C6D1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2CE7D469-2709-7C1C-AFAB-14CB77AC5254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0D535226-D366-3E1C-97C1-EC1414DBC12B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19B5C-0FE5-3A54-4919-8D9D67B648F9}"/>
              </a:ext>
            </a:extLst>
          </p:cNvPr>
          <p:cNvSpPr txBox="1"/>
          <p:nvPr/>
        </p:nvSpPr>
        <p:spPr>
          <a:xfrm>
            <a:off x="9168130" y="4436364"/>
            <a:ext cx="7854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QR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인식하면 본인 인증 웹페이지로 이동  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비밀번호 입력 후 로그인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187104-F940-B0E3-7F01-79C16FABAC1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6D088F24-5E2A-BA0F-E391-9118A8370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0AA9CB81-5B03-4F60-2E5C-946EF719E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1259B66-C959-3C19-E8E7-F553B7BE8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B93C6B23-86E3-41AC-4D51-6DD42515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4D3A44AC-DED2-499E-DF8B-1353F55C8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7A64F125-208E-7DA3-AE4B-AF012C44F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65C5F6AA-56B9-9F5A-4EB4-1C933F333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EAE323FD-F3E2-FD89-CCF0-87E4612CD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0B8FF78-21FE-B7F1-C51A-3687DE4B6B54}"/>
              </a:ext>
            </a:extLst>
          </p:cNvPr>
          <p:cNvSpPr txBox="1"/>
          <p:nvPr/>
        </p:nvSpPr>
        <p:spPr>
          <a:xfrm>
            <a:off x="7002780" y="2588095"/>
            <a:ext cx="4282440" cy="4635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pc="-1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Streamlit</a:t>
            </a:r>
            <a:r>
              <a:rPr lang="ko-KR" altLang="en-US" spc="-1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활용하여 본인인증 웹페이지 구현</a:t>
            </a:r>
            <a:endParaRPr lang="ko-KR" altLang="ko-KR" i="0" u="none" strike="noStrike" spc="-1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A5A7DD-C567-8EEF-6822-E8A950126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203" y="3287377"/>
            <a:ext cx="7528397" cy="6042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4326EA-A10D-2151-8A93-51353622C0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7462" r="1814"/>
          <a:stretch/>
        </p:blipFill>
        <p:spPr>
          <a:xfrm>
            <a:off x="8764905" y="7554211"/>
            <a:ext cx="8661400" cy="1707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AEBA34-E30E-5D9A-398B-9F6E9E0D6D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7232"/>
          <a:stretch/>
        </p:blipFill>
        <p:spPr>
          <a:xfrm>
            <a:off x="8756339" y="6304691"/>
            <a:ext cx="8897932" cy="10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08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8365-23BB-A10A-28F2-77CFDA66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07A2FC-ABD9-047B-C0A6-20BAB9F3CCD5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FD9B8BB-9FA1-332A-108F-A288A8C0B80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4FE9527-9D29-153C-AE47-53AE40C48183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B636F648-8922-4307-CBB6-6961EE52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D1E927F-3676-DB71-3AA1-4534A8FCD1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F67357DA-65F5-C12A-C276-5B5E7F0CC997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본인인증 후 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C0F336A-F00C-44D0-2A7B-3ACC36204579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99634-D7D5-5870-4EC4-ADF781A4A6D2}"/>
              </a:ext>
            </a:extLst>
          </p:cNvPr>
          <p:cNvSpPr txBox="1"/>
          <p:nvPr/>
        </p:nvSpPr>
        <p:spPr>
          <a:xfrm>
            <a:off x="10439400" y="4991100"/>
            <a:ext cx="57912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인증이 완료되면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00B0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Authentication Complete!</a:t>
            </a:r>
          </a:p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문구 출력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인증 완료 후 헬멧 착용 중이면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00B0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You’re wearing a helmet!</a:t>
            </a:r>
          </a:p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문구 출력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49B31-9258-A5B1-1EBC-CDB20B427582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67E2FD5-0A3E-4812-3DCA-8CCEB5BA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CF223098-7E7D-74B4-2B93-BE3BD465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FE936A2-293D-6085-34C2-C74AC7CC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1159CD8-0EDA-BA6B-4F67-2E86E227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084A0A33-BED1-1FF3-DD19-B8D3A1F65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F0DDB135-CC59-988F-0EE2-FAF7225DC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B9A85F9F-C73B-33FF-145C-333F8CFD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327E5DA-FB94-CF7D-6C3C-5692A7FFF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17F05D-04EB-1BFD-7183-3EDEB34C59FE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40F978-2418-371A-53F7-00C2EE844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11949" y="3794777"/>
            <a:ext cx="7080797" cy="56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64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8365-23BB-A10A-28F2-77CFDA66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07A2FC-ABD9-047B-C0A6-20BAB9F3CCD5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FD9B8BB-9FA1-332A-108F-A288A8C0B80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4FE9527-9D29-153C-AE47-53AE40C48183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B636F648-8922-4307-CBB6-6961EE52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D1E927F-3676-DB71-3AA1-4534A8FCD1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F67357DA-65F5-C12A-C276-5B5E7F0CC997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본인인증 후 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C0F336A-F00C-44D0-2A7B-3ACC36204579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99634-D7D5-5870-4EC4-ADF781A4A6D2}"/>
              </a:ext>
            </a:extLst>
          </p:cNvPr>
          <p:cNvSpPr txBox="1"/>
          <p:nvPr/>
        </p:nvSpPr>
        <p:spPr>
          <a:xfrm>
            <a:off x="10280909" y="5548206"/>
            <a:ext cx="702258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벗으면 </a:t>
            </a:r>
            <a:r>
              <a:rPr lang="en-US" altLang="ko-KR" sz="3200" b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 helmet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3200" b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Please wear a helmet!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경고 문구 출력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49B31-9258-A5B1-1EBC-CDB20B427582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67E2FD5-0A3E-4812-3DCA-8CCEB5BA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CF223098-7E7D-74B4-2B93-BE3BD465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FE936A2-293D-6085-34C2-C74AC7CC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1159CD8-0EDA-BA6B-4F67-2E86E227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084A0A33-BED1-1FF3-DD19-B8D3A1F65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F0DDB135-CC59-988F-0EE2-FAF7225DC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B9A85F9F-C73B-33FF-145C-333F8CFD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327E5DA-FB94-CF7D-6C3C-5692A7FFF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17F05D-04EB-1BFD-7183-3EDEB34C59FE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40F978-2418-371A-53F7-00C2EE844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41056" y="3794777"/>
            <a:ext cx="7022582" cy="56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92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8365-23BB-A10A-28F2-77CFDA66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07A2FC-ABD9-047B-C0A6-20BAB9F3CCD5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FD9B8BB-9FA1-332A-108F-A288A8C0B80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4FE9527-9D29-153C-AE47-53AE40C48183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B636F648-8922-4307-CBB6-6961EE52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D1E927F-3676-DB71-3AA1-4534A8FCD1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F67357DA-65F5-C12A-C276-5B5E7F0CC997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본인인증 후 헬멧 탐지모드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C0F336A-F00C-44D0-2A7B-3ACC36204579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99634-D7D5-5870-4EC4-ADF781A4A6D2}"/>
              </a:ext>
            </a:extLst>
          </p:cNvPr>
          <p:cNvSpPr txBox="1"/>
          <p:nvPr/>
        </p:nvSpPr>
        <p:spPr>
          <a:xfrm>
            <a:off x="9982200" y="5152054"/>
            <a:ext cx="725620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본인인증 완료 후 헬멧 착용 감지모드 실행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헬멧만 감지되면 </a:t>
            </a:r>
            <a:r>
              <a:rPr lang="en-US" altLang="ko-KR" sz="3200" b="1">
                <a:solidFill>
                  <a:srgbClr val="00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인식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3200" b="1">
                <a:solidFill>
                  <a:srgbClr val="00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Only Helmet detected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문구 출력</a:t>
            </a:r>
            <a:endParaRPr lang="en-US" altLang="ko-KR" sz="28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49B31-9258-A5B1-1EBC-CDB20B427582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367E2FD5-0A3E-4812-3DCA-8CCEB5BA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CF223098-7E7D-74B4-2B93-BE3BD465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2FE936A2-293D-6085-34C2-C74AC7CC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1159CD8-0EDA-BA6B-4F67-2E86E227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084A0A33-BED1-1FF3-DD19-B8D3A1F65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F0DDB135-CC59-988F-0EE2-FAF7225DC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B9A85F9F-C73B-33FF-145C-333F8CFD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327E5DA-FB94-CF7D-6C3C-5692A7FFF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17F05D-04EB-1BFD-7183-3EDEB34C59FE}"/>
              </a:ext>
            </a:extLst>
          </p:cNvPr>
          <p:cNvSpPr txBox="1"/>
          <p:nvPr/>
        </p:nvSpPr>
        <p:spPr>
          <a:xfrm>
            <a:off x="8001000" y="263050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40F978-2418-371A-53F7-00C2EE844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41056" y="3802525"/>
            <a:ext cx="7022582" cy="55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65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CF57A-DAEE-959F-E0F4-DF677750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3ED7FB-53E7-F293-2884-8F7BA92A1326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38DBF33-CC46-8970-36FB-C85A0608D884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3E45EDE-BAB3-9738-40E6-72A850ED70A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49A74D6C-A025-2673-8194-2CC4D441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7719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975760E9-6A80-06ED-40D1-DA92138D48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87A3602-6CB7-004D-D954-14D9EA0A0032}"/>
              </a:ext>
            </a:extLst>
          </p:cNvPr>
          <p:cNvSpPr txBox="1"/>
          <p:nvPr/>
        </p:nvSpPr>
        <p:spPr>
          <a:xfrm>
            <a:off x="3740150" y="4521200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헬멧 탐지 모드 시연</a:t>
            </a:r>
            <a:endParaRPr lang="ko-KR" altLang="ko-KR" sz="72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A0C1033-BF9D-B61C-63F2-9BDAFE10D7DA}"/>
              </a:ext>
            </a:extLst>
          </p:cNvPr>
          <p:cNvSpPr txBox="1"/>
          <p:nvPr/>
        </p:nvSpPr>
        <p:spPr>
          <a:xfrm>
            <a:off x="8610600" y="37338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88A47E-C018-5551-224C-B991786A7C9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968BB9D8-DD4A-4EC0-C2C4-CD6A69CDB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F83380DD-AE2B-AC7D-BC1D-585A44DE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BE92A91C-A8DE-0F21-229E-D687776CC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AAF64432-CA0F-92AF-D945-83FD364D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A6E66F11-357A-72A6-3111-381B3F375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8819E099-2A97-DA24-D9BB-7A1B6741E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C921CFBE-B86D-9773-B760-AA5D36D6E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5E9521D4-9E75-6699-4447-14BD24F43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840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CF57A-DAEE-959F-E0F4-DF677750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3ED7FB-53E7-F293-2884-8F7BA92A1326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38DBF33-CC46-8970-36FB-C85A0608D884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3E45EDE-BAB3-9738-40E6-72A850ED70A0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49A74D6C-A025-2673-8194-2CC4D441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975760E9-6A80-06ED-40D1-DA92138D48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87A3602-6CB7-004D-D954-14D9EA0A0032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트러블 슈팅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A0C1033-BF9D-B61C-63F2-9BDAFE10D7DA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88A47E-C018-5551-224C-B991786A7C9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968BB9D8-DD4A-4EC0-C2C4-CD6A69CDB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F83380DD-AE2B-AC7D-BC1D-585A44DE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BE92A91C-A8DE-0F21-229E-D687776CC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AAF64432-CA0F-92AF-D945-83FD364D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A6E66F11-357A-72A6-3111-381B3F375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8819E099-2A97-DA24-D9BB-7A1B6741E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C921CFBE-B86D-9773-B760-AA5D36D6E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5E9521D4-9E75-6699-4447-14BD24F43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8027D91-BE1D-D02A-E6BC-9552C897A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638" y="3601451"/>
            <a:ext cx="5846112" cy="4587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4A2BE-3C08-8575-4637-C22C12A9A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226" y="3601451"/>
            <a:ext cx="5778085" cy="45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8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활용방안 및 기대효과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A586126-5D88-8281-4B55-0B7BC4F7B793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0D393C16-C929-45B1-CE40-751A58FFE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9F2B6EF5-779E-F384-2ECA-0643CC093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D24C55B7-EF8A-5772-390D-27609C11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3">
              <a:extLst>
                <a:ext uri="{FF2B5EF4-FFF2-40B4-BE49-F238E27FC236}">
                  <a16:creationId xmlns:a16="http://schemas.microsoft.com/office/drawing/2014/main" id="{6B093CF8-3A48-CE1A-E0B3-A7F02B425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1257B7BC-9AC3-2851-ADD9-7E4D1716A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F60DDA75-8F7A-CB4D-AA24-DE0B8F0A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6">
              <a:extLst>
                <a:ext uri="{FF2B5EF4-FFF2-40B4-BE49-F238E27FC236}">
                  <a16:creationId xmlns:a16="http://schemas.microsoft.com/office/drawing/2014/main" id="{05F18285-742F-525A-10BA-871FD8D58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7">
              <a:extLst>
                <a:ext uri="{FF2B5EF4-FFF2-40B4-BE49-F238E27FC236}">
                  <a16:creationId xmlns:a16="http://schemas.microsoft.com/office/drawing/2014/main" id="{9C7A661D-3068-CD64-F22F-91DF1ECE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EE57E5-F454-401F-A40C-F72FF02BB620}"/>
              </a:ext>
            </a:extLst>
          </p:cNvPr>
          <p:cNvSpPr txBox="1"/>
          <p:nvPr/>
        </p:nvSpPr>
        <p:spPr>
          <a:xfrm>
            <a:off x="2298700" y="3469785"/>
            <a:ext cx="13550900" cy="487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전동 </a:t>
            </a:r>
            <a:r>
              <a:rPr lang="ko-KR" altLang="en-US" sz="3000" dirty="0" err="1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킥보드</a:t>
            </a:r>
            <a:r>
              <a:rPr lang="ko-KR" altLang="en-US" sz="30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대여 시스템의 안전 강화</a:t>
            </a:r>
            <a:endParaRPr lang="en-US" altLang="ko-KR" sz="30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전동 </a:t>
            </a:r>
            <a:r>
              <a:rPr lang="ko-KR" altLang="en-US" sz="28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킥보드</a:t>
            </a: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대여 시 사용자의 헬멧 착용 여부를 자동으로 확인함으로써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안전한 이용 환경 조성</a:t>
            </a:r>
            <a:endParaRPr lang="en-US" altLang="ko-KR" sz="28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lang="ko-KR" altLang="en-US" sz="30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교통사고 감소</a:t>
            </a:r>
            <a:endParaRPr lang="en-US" altLang="ko-KR" sz="30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착용을 유도함으로써 헬멧 미착용으로 인한 </a:t>
            </a:r>
            <a:r>
              <a:rPr lang="ko-KR" altLang="en-US" sz="28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부상률</a:t>
            </a: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감소</a:t>
            </a:r>
            <a:endParaRPr lang="en-US" altLang="ko-KR" sz="28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18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30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법규 준수 지원</a:t>
            </a:r>
            <a:endParaRPr lang="en-US" altLang="ko-KR" sz="30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의무화 정책 준수 유도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57610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0490200" y="5981700"/>
            <a:ext cx="58293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867400" y="7493000"/>
            <a:ext cx="2425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25400" y="6032500"/>
            <a:ext cx="58293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8064500" y="6908800"/>
            <a:ext cx="2425700" cy="458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306800" y="7289800"/>
            <a:ext cx="2425700" cy="458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050732"/>
            <a:ext cx="1679081" cy="8672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24500" y="3917950"/>
            <a:ext cx="85725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자체 평가 의견</a:t>
            </a:r>
            <a:endParaRPr lang="ko-KR" sz="88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6047" y="3012632"/>
            <a:ext cx="1095353" cy="975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60CE4-908C-2025-41A1-363371BE9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1" y="0"/>
            <a:ext cx="406400" cy="102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2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279900" y="1333500"/>
            <a:ext cx="9740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900" spc="-100">
                <a:solidFill>
                  <a:srgbClr val="2F354F"/>
                </a:solidFill>
                <a:ea typeface="Gong Gothic Bold"/>
              </a:rPr>
              <a:t>자체 평가 의견</a:t>
            </a:r>
            <a:endParaRPr lang="ko-KR" sz="6900" b="0" i="0" u="none" strike="noStrike" spc="-100">
              <a:solidFill>
                <a:srgbClr val="2F354F"/>
              </a:solidFill>
              <a:ea typeface="Gong Gothi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610600" y="774700"/>
            <a:ext cx="1054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Gong Gothic Bold"/>
              </a:rPr>
              <a:t>05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38C2D33-D002-C429-565A-964B33A33C6F}"/>
              </a:ext>
            </a:extLst>
          </p:cNvPr>
          <p:cNvSpPr/>
          <p:nvPr/>
        </p:nvSpPr>
        <p:spPr>
          <a:xfrm>
            <a:off x="769396" y="3042524"/>
            <a:ext cx="7841204" cy="2937739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C34730A-DDA3-6788-EB4B-CB81D7BF2B9C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41" name="Picture 10">
              <a:extLst>
                <a:ext uri="{FF2B5EF4-FFF2-40B4-BE49-F238E27FC236}">
                  <a16:creationId xmlns:a16="http://schemas.microsoft.com/office/drawing/2014/main" id="{6F03FFC9-D37A-7264-2BB0-62373118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42" name="Picture 11">
              <a:extLst>
                <a:ext uri="{FF2B5EF4-FFF2-40B4-BE49-F238E27FC236}">
                  <a16:creationId xmlns:a16="http://schemas.microsoft.com/office/drawing/2014/main" id="{F7000EBC-D241-06A5-E3E5-56183AF0C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03E5B556-5B20-EB2D-9F8D-B980ACF98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44" name="Picture 13">
              <a:extLst>
                <a:ext uri="{FF2B5EF4-FFF2-40B4-BE49-F238E27FC236}">
                  <a16:creationId xmlns:a16="http://schemas.microsoft.com/office/drawing/2014/main" id="{8948F579-6BB8-62F6-34BE-8486422DA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45" name="Picture 14">
              <a:extLst>
                <a:ext uri="{FF2B5EF4-FFF2-40B4-BE49-F238E27FC236}">
                  <a16:creationId xmlns:a16="http://schemas.microsoft.com/office/drawing/2014/main" id="{EFB1B70C-A65B-AC53-8050-EED719BE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46" name="Picture 15">
              <a:extLst>
                <a:ext uri="{FF2B5EF4-FFF2-40B4-BE49-F238E27FC236}">
                  <a16:creationId xmlns:a16="http://schemas.microsoft.com/office/drawing/2014/main" id="{7D22EC7F-CA8B-D704-5A6D-AB990B47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47" name="Picture 16">
              <a:extLst>
                <a:ext uri="{FF2B5EF4-FFF2-40B4-BE49-F238E27FC236}">
                  <a16:creationId xmlns:a16="http://schemas.microsoft.com/office/drawing/2014/main" id="{CB50E863-8D2D-470D-200F-46D3BE3A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48" name="Picture 17">
              <a:extLst>
                <a:ext uri="{FF2B5EF4-FFF2-40B4-BE49-F238E27FC236}">
                  <a16:creationId xmlns:a16="http://schemas.microsoft.com/office/drawing/2014/main" id="{EA6D71FD-3F91-C801-8099-E07BBF66B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D769938-D1EA-D935-4F10-B4392BAA97CF}"/>
              </a:ext>
            </a:extLst>
          </p:cNvPr>
          <p:cNvSpPr/>
          <p:nvPr/>
        </p:nvSpPr>
        <p:spPr>
          <a:xfrm>
            <a:off x="773608" y="6692672"/>
            <a:ext cx="7836992" cy="30560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453E873-EF47-5646-CB44-28D97D365E96}"/>
              </a:ext>
            </a:extLst>
          </p:cNvPr>
          <p:cNvSpPr/>
          <p:nvPr/>
        </p:nvSpPr>
        <p:spPr>
          <a:xfrm>
            <a:off x="3351366" y="6252958"/>
            <a:ext cx="24384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느낀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9D7FB-02BD-A1C8-CB1C-B331C8720EA8}"/>
              </a:ext>
            </a:extLst>
          </p:cNvPr>
          <p:cNvSpPr txBox="1"/>
          <p:nvPr/>
        </p:nvSpPr>
        <p:spPr>
          <a:xfrm>
            <a:off x="9968002" y="3651960"/>
            <a:ext cx="7285397" cy="511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정면 모자 인식의 한계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데이터셋 분석 결과 정면 모자를 쓴 사진보다 측면사진의 비율이 높아 정면 모자 사진에서 탐지가 제대로 이루어 지지 않음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 방안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데이터셋에 정면으로 모자를 쓴 사진을 추가하여 데이터 불균형 해소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안경 착용시 눈 인식의 문제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안경 착용시 렌즈에 반사된 빛이 눈 위치 감지 정확도를 방해함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개선방안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조명 따른 반사 문제를 줄이기 위해 조명 조건을 통제하거나 균일한 조명 환경에서 테스트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991ADFC-F528-C7CA-BFEA-AB91CE1552CD}"/>
              </a:ext>
            </a:extLst>
          </p:cNvPr>
          <p:cNvSpPr/>
          <p:nvPr/>
        </p:nvSpPr>
        <p:spPr>
          <a:xfrm>
            <a:off x="9690100" y="3042523"/>
            <a:ext cx="7841204" cy="6706160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84ABE38-6BE4-3F26-17A2-6B39192A2C01}"/>
              </a:ext>
            </a:extLst>
          </p:cNvPr>
          <p:cNvSpPr/>
          <p:nvPr/>
        </p:nvSpPr>
        <p:spPr>
          <a:xfrm>
            <a:off x="11635846" y="2667000"/>
            <a:ext cx="394971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개선할 점 및 보완할 점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9598EC1-66D2-D936-AA15-2DF417F7C305}"/>
              </a:ext>
            </a:extLst>
          </p:cNvPr>
          <p:cNvSpPr/>
          <p:nvPr/>
        </p:nvSpPr>
        <p:spPr>
          <a:xfrm>
            <a:off x="3498850" y="2616200"/>
            <a:ext cx="24384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완성도 평가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401C8E-B262-FA9F-D14C-26BA3DAEB7A9}"/>
              </a:ext>
            </a:extLst>
          </p:cNvPr>
          <p:cNvSpPr txBox="1"/>
          <p:nvPr/>
        </p:nvSpPr>
        <p:spPr>
          <a:xfrm>
            <a:off x="1155700" y="4047943"/>
            <a:ext cx="6469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초기 계획했던 주요 기능을 모두 구현 및 추가함 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처음 접한 기술 스택을 학습하여 적절히 사용함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D7EF8-7386-024C-5693-AD4114A728AE}"/>
              </a:ext>
            </a:extLst>
          </p:cNvPr>
          <p:cNvSpPr txBox="1"/>
          <p:nvPr/>
        </p:nvSpPr>
        <p:spPr>
          <a:xfrm>
            <a:off x="6117540" y="3965579"/>
            <a:ext cx="229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FA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8/10</a:t>
            </a:r>
            <a:endParaRPr lang="ko-KR" altLang="en-US" sz="7200" dirty="0">
              <a:solidFill>
                <a:srgbClr val="FA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FA614-E5FB-0CEF-3F81-75067245E36B}"/>
              </a:ext>
            </a:extLst>
          </p:cNvPr>
          <p:cNvSpPr txBox="1"/>
          <p:nvPr/>
        </p:nvSpPr>
        <p:spPr>
          <a:xfrm>
            <a:off x="1155700" y="7352188"/>
            <a:ext cx="7454900" cy="188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주제 선정에 많은 시간을 투자하여 데이터 분석할 시간 부족해서 아쉬움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우리가 만든 시스템이 실제 사회에 적용할 수 있는 가능성을 보았음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충분한 데이터 양과 적절한 데이터 선정의 중요성을 깨달음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기술적 역량을 키울 수 있었음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043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B00DF-B7E1-446E-A4D3-C49A6CC52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3D90A5-D2C0-2BAA-0313-C6010C15A63C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C538ED5-2063-7544-EEC0-FD37ACF8CB06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C7219CF-4930-2D83-9DE4-ED4E260E3208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1CB74DD1-E04A-C4AE-4922-D83FE8B7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FAD2078A-88BF-34A7-B2F7-12FAE500C1C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DE55BEA9-F9E6-7243-DB58-BD777BD0AA33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참고자료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5020818-DD0B-6FE7-EC6E-3F6A1E4A41AF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C12150-6E0B-DEE1-8442-80E38424143D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8C7A88D9-1EC0-127F-6689-F700B1444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52DAB25B-E48E-B6B6-731B-6F4C8E626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135E25A7-1DDE-03D5-905A-D26F9C8F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8885490-4845-BEA8-0E3C-76DB26FC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2E8BB33E-55C6-BDD8-04D7-18F3D67E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B50C36CD-368A-A998-6AD5-D5CA8BCD2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2CF2503F-2249-DBCC-7A2D-45DCCB36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758070E3-ECEC-05CF-AF36-57B41DF52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55A0A5-DD45-194F-0134-012D0CE14C65}"/>
              </a:ext>
            </a:extLst>
          </p:cNvPr>
          <p:cNvSpPr txBox="1"/>
          <p:nvPr/>
        </p:nvSpPr>
        <p:spPr>
          <a:xfrm>
            <a:off x="801902" y="2971714"/>
            <a:ext cx="17344596" cy="650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이용한 </a:t>
            </a:r>
            <a:r>
              <a:rPr lang="ko-KR" altLang="en-US" sz="200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전동킥보드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헬멧 미착용 감지 시스템 만들기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참고자료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https://ranggun.tistory.com/105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여부 및 쓰러짐 사고 감지를 위한 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영상 처리와 알람 시스템의 구현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논문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https://www.kci.go.kr/kciportal/ci/sereArticleSearch/ciSereArtiView.kci?sereArticleSearchBean.artiId=ART002886766</a:t>
            </a:r>
            <a:endParaRPr lang="ko-KR" altLang="en-US" sz="2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4. AI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인증하니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…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전동 </a:t>
            </a:r>
            <a:r>
              <a:rPr lang="ko-KR" altLang="en-US" sz="200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킥보드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헬멧 착용 확 늘어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뉴스기사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https://www.hankyung.com/article/2021062250331</a:t>
            </a:r>
            <a:endParaRPr lang="ko-KR" altLang="en-US" sz="2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5. 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얼굴인식만으로 본인확인과 안전모 착용 확인까지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우리가 할 내용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http://www.comtrue.com/comtrue/ai_04/</a:t>
            </a:r>
            <a:endParaRPr lang="ko-KR" altLang="en-US" sz="2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6. YOLO 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이륜차와 헬멧 객체 검출 방법에 관한 연구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논문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https://journal-home.s3.ap-northeast-2.amazonaws.com/site/koreaai2022/abs/0077F.pdf</a:t>
            </a:r>
            <a:endParaRPr lang="ko-KR" altLang="en-US" sz="2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7. 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헬멧탐지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이용한 헬멧 착용 탐지 방법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.pdf</a:t>
            </a:r>
            <a:endParaRPr lang="ko-KR" altLang="en-US" sz="20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8. Eye Blink Detection using Eye Features-based Support Vector Machine.pdf(</a:t>
            </a:r>
            <a:r>
              <a:rPr lang="ko-KR" altLang="en-US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논문</a:t>
            </a: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https://scienceon.kisti.re.kr/srch/selectPORSrchArticle.do?cn=DIKO0013410907#</a:t>
            </a:r>
          </a:p>
        </p:txBody>
      </p:sp>
    </p:spTree>
    <p:extLst>
      <p:ext uri="{BB962C8B-B14F-4D97-AF65-F5344CB8AC3E}">
        <p14:creationId xmlns:p14="http://schemas.microsoft.com/office/powerpoint/2010/main" val="320892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B77FCD-4E76-F244-8E5A-4EE9CE64B35C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9066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EAECB9-E40E-4060-B236-20285825C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290" y="3238500"/>
            <a:ext cx="8709584" cy="664635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10BC102-E4A6-F39A-3D37-F637A08E6375}"/>
              </a:ext>
            </a:extLst>
          </p:cNvPr>
          <p:cNvGrpSpPr/>
          <p:nvPr/>
        </p:nvGrpSpPr>
        <p:grpSpPr>
          <a:xfrm>
            <a:off x="430577" y="2833200"/>
            <a:ext cx="8533713" cy="7051658"/>
            <a:chOff x="430577" y="2833200"/>
            <a:chExt cx="8533713" cy="705165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E09586-6AAF-40C1-94EB-28B8F1B2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577" y="2833200"/>
              <a:ext cx="8145012" cy="698279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B96F70-A4CA-B8B1-99E4-350509AE7E20}"/>
                </a:ext>
              </a:extLst>
            </p:cNvPr>
            <p:cNvSpPr/>
            <p:nvPr/>
          </p:nvSpPr>
          <p:spPr>
            <a:xfrm>
              <a:off x="7831394" y="4321277"/>
              <a:ext cx="1132896" cy="55635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0671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2527300"/>
            <a:ext cx="19646900" cy="725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2209800"/>
            <a:ext cx="13525500" cy="65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3892550" y="4495800"/>
            <a:ext cx="103378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Q&amp;A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8800" y="4330700"/>
            <a:ext cx="9829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4100" b="0" i="0" u="none" strike="noStrike" spc="5900">
              <a:solidFill>
                <a:srgbClr val="FFCD4A"/>
              </a:solidFill>
              <a:ea typeface="Gong Gothic Ligh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2EB4C8-F734-EB33-1BC1-C4722D8F29DD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6629524A-5FD1-8799-C983-CA417BE6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3" name="Picture 11">
              <a:extLst>
                <a:ext uri="{FF2B5EF4-FFF2-40B4-BE49-F238E27FC236}">
                  <a16:creationId xmlns:a16="http://schemas.microsoft.com/office/drawing/2014/main" id="{F62CE42C-57FB-893B-6F17-5A4B7DC79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AD113DBF-4CB2-5779-3579-1D0794C0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6" name="Picture 13">
              <a:extLst>
                <a:ext uri="{FF2B5EF4-FFF2-40B4-BE49-F238E27FC236}">
                  <a16:creationId xmlns:a16="http://schemas.microsoft.com/office/drawing/2014/main" id="{36EE0FBB-EFEA-ADCE-11E4-8FA292E1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DB251131-0352-963F-97E2-D0D63B64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5A761BEA-A873-0608-BFC6-8FCF3BC3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5F1A5139-76E5-530E-CEDD-536FDD3A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54A92B6F-1511-A87D-5DDA-02692F8F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6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2209800"/>
            <a:ext cx="13525500" cy="6502400"/>
          </a:xfrm>
          <a:prstGeom prst="rect">
            <a:avLst/>
          </a:prstGeom>
          <a:effectLst>
            <a:outerShdw blurRad="420688" dist="99989" dir="2700000">
              <a:srgbClr val="000000">
                <a:alpha val="22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3892550" y="4495800"/>
            <a:ext cx="103378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2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  <a:endParaRPr lang="en-US" sz="12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828800" y="4330700"/>
            <a:ext cx="9829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4100" b="0" i="0" u="none" strike="noStrike" spc="5900">
              <a:solidFill>
                <a:srgbClr val="FFCD4A"/>
              </a:solidFill>
              <a:ea typeface="Gong Gothic Ligh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5322F7-0678-F03B-EDAF-E4DDD9CB8BCF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50C226DE-D01A-8E83-30BC-94AFE4E8C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3" name="Picture 11">
              <a:extLst>
                <a:ext uri="{FF2B5EF4-FFF2-40B4-BE49-F238E27FC236}">
                  <a16:creationId xmlns:a16="http://schemas.microsoft.com/office/drawing/2014/main" id="{6E77B709-9AF1-F526-B39F-100CA29DF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1D7A5B57-5620-3059-8AA3-23DF9E97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6" name="Picture 13">
              <a:extLst>
                <a:ext uri="{FF2B5EF4-FFF2-40B4-BE49-F238E27FC236}">
                  <a16:creationId xmlns:a16="http://schemas.microsoft.com/office/drawing/2014/main" id="{9EE92B0C-73D0-9210-31AA-95650752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72B8F549-A19A-3ACF-1B9D-B49DC8721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AEB59DD7-8636-D5AE-BC95-EA007AD8F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9AB17705-83D0-B1EF-F551-7025F9411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5B2E4323-5C78-B436-3F33-54F73AC3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9066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D4C2AF-AFA4-4DA3-A22C-5D8E88690594}"/>
              </a:ext>
            </a:extLst>
          </p:cNvPr>
          <p:cNvSpPr txBox="1"/>
          <p:nvPr/>
        </p:nvSpPr>
        <p:spPr>
          <a:xfrm>
            <a:off x="1155700" y="2993002"/>
            <a:ext cx="14126007" cy="6481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</a:t>
            </a:r>
            <a:endParaRPr lang="en-US" altLang="ko-KR" sz="30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여부 감지 시스템</a:t>
            </a:r>
            <a:endParaRPr lang="en-US" altLang="ko-KR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kern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선택</a:t>
            </a:r>
            <a:endParaRPr lang="en-US" altLang="ko-KR" sz="30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착용 인물 이미지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</a:t>
            </a: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모자 이미지</a:t>
            </a:r>
            <a:endParaRPr lang="en-US" altLang="ko-KR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20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</a:t>
            </a:r>
            <a:r>
              <a:rPr lang="ko-KR" altLang="en-US" sz="30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착용 인물 사진 데이터 선정 이유</a:t>
            </a:r>
            <a:endParaRPr lang="en-US" altLang="ko-KR" sz="30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모자 착용</a:t>
            </a:r>
            <a:r>
              <a:rPr lang="en-US" altLang="ko-KR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미착용 상태를 명확히 구분할 수 있도록 학습 데이터를 구성</a:t>
            </a:r>
            <a:endParaRPr lang="en-US" altLang="ko-KR" sz="2800" kern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헬멧을 착용하지 않고 들고 있는 경우를 고려하여 단독 헬멧 이미지 추가 학습</a:t>
            </a:r>
            <a:endParaRPr lang="en-US" altLang="ko-KR" sz="2800" kern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ker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사람이 착용한 모자를 헬멧과 혼동할 수 있어 모자 이미지 추가 학습</a:t>
            </a:r>
            <a:endParaRPr lang="ko-KR" altLang="en-US" sz="2800" kern="0" spc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FD172E-5319-35C7-0F98-DAB3367AEE64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7D64F710-E6AE-A5CB-58EC-3F1AEBB6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07950108-0D4A-F677-CFBD-5C598335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B843F3E0-DB70-3D45-0B2F-06DEA8B71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62278810-F7F9-9CD2-2896-659A99ED3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D84C606D-F1B4-77C0-ABFB-A81CD3E8F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8F111D9D-D055-F672-C653-3CA5C4C3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D4DFF2C1-97C3-AC8F-C8A2-2355357DE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712A27B7-8903-EA82-CE11-1641C930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18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2946400"/>
            <a:ext cx="5130800" cy="6654800"/>
          </a:xfrm>
          <a:prstGeom prst="rect">
            <a:avLst/>
          </a:prstGeom>
          <a:effectLst>
            <a:outerShdw blurRad="262578" dist="78996" dir="2700000">
              <a:srgbClr val="000000">
                <a:alpha val="22000"/>
              </a:srgbClr>
            </a:outerShdw>
          </a:effectLst>
        </p:spPr>
      </p:pic>
      <p:grpSp>
        <p:nvGrpSpPr>
          <p:cNvPr id="11" name="Group 11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279900" y="1333500"/>
            <a:ext cx="9740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9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sz="69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610600" y="774700"/>
            <a:ext cx="1054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84300" y="3924300"/>
            <a:ext cx="4813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</a:t>
            </a: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환경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52127" y="4982497"/>
            <a:ext cx="4603750" cy="39710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 </a:t>
            </a:r>
            <a:r>
              <a:rPr lang="en-US" altLang="ko-KR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3.12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패키지 </a:t>
            </a:r>
            <a:r>
              <a:rPr lang="en-US" altLang="ko-KR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OpenCV, YOLOv8,</a:t>
            </a:r>
          </a:p>
          <a:p>
            <a:pPr lvl="0">
              <a:lnSpc>
                <a:spcPct val="150000"/>
              </a:lnSpc>
            </a:pPr>
            <a:r>
              <a:rPr lang="en-US" altLang="ko-KR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Pandas, Matplotlib, </a:t>
            </a:r>
          </a:p>
          <a:p>
            <a:pPr lvl="0">
              <a:lnSpc>
                <a:spcPct val="150000"/>
              </a:lnSpc>
            </a:pPr>
            <a:r>
              <a:rPr lang="en-US" altLang="ko-KR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</a:t>
            </a:r>
            <a:r>
              <a:rPr lang="en-US" altLang="ko-KR" sz="28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r>
              <a:rPr lang="en-US" altLang="ko-KR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time</a:t>
            </a:r>
          </a:p>
          <a:p>
            <a:pPr lvl="0">
              <a:lnSpc>
                <a:spcPct val="150000"/>
              </a:lnSpc>
            </a:pPr>
            <a:r>
              <a:rPr lang="en-US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en-US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Window 11</a:t>
            </a:r>
            <a:endParaRPr lang="en-US" sz="2800" b="0" i="0" u="none" strike="noStrike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442200" y="3936999"/>
            <a:ext cx="3390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셋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315200" y="5459414"/>
            <a:ext cx="4066674" cy="2743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No helmet '0': 1209</a:t>
            </a:r>
            <a:r>
              <a:rPr lang="ko-KR" altLang="en-US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b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W</a:t>
            </a:r>
            <a:r>
              <a:rPr lang="en-US" altLang="ko-KR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ith helmet '1': 943</a:t>
            </a:r>
            <a:r>
              <a:rPr lang="ko-KR" altLang="en-US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b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C</a:t>
            </a:r>
            <a:r>
              <a:rPr lang="en-US" altLang="ko-KR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 '2': 816</a:t>
            </a:r>
            <a:r>
              <a:rPr lang="ko-KR" altLang="en-US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b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800" dirty="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O</a:t>
            </a:r>
            <a:r>
              <a:rPr lang="en-US" altLang="ko-KR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nly helmet '3': 501</a:t>
            </a:r>
            <a:r>
              <a:rPr lang="ko-KR" altLang="en-US" sz="2800" b="0" i="0" dirty="0">
                <a:solidFill>
                  <a:srgbClr val="2F354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endParaRPr lang="ko-KR" altLang="en-US" sz="2800" dirty="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sz="2300" b="0" i="0" u="none" strike="noStrike" dirty="0">
              <a:solidFill>
                <a:srgbClr val="2F354F"/>
              </a:solidFill>
              <a:latin typeface="Pretendard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801600" y="3924300"/>
            <a:ext cx="3390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40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내용</a:t>
            </a:r>
            <a:endParaRPr lang="ko-KR" sz="40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496800" y="4982497"/>
            <a:ext cx="4424311" cy="36970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전동 </a:t>
            </a:r>
            <a:r>
              <a:rPr lang="ko-KR" altLang="en-US" sz="2800" err="1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킥보드</a:t>
            </a:r>
            <a:r>
              <a:rPr lang="ko-KR" altLang="en-US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대여할 때</a:t>
            </a:r>
            <a:r>
              <a:rPr lang="en-US" altLang="ko-KR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사용자의 헬멧 착용 여부를 감지하는 시스템 개발</a:t>
            </a:r>
            <a:endParaRPr lang="en-US" altLang="ko-KR" sz="2800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헬멧을 착용한 사용자만 </a:t>
            </a:r>
            <a:r>
              <a:rPr lang="en-US" altLang="ko-KR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QR</a:t>
            </a:r>
            <a:r>
              <a:rPr lang="ko-KR" altLang="en-US" sz="2800" b="0" i="0" u="none" strike="noStrike">
                <a:solidFill>
                  <a:srgbClr val="2F354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인식 후 로그인</a:t>
            </a:r>
            <a:endParaRPr lang="en-US" altLang="ko-KR" sz="2800" b="0" i="0" u="none" strike="noStrike">
              <a:solidFill>
                <a:srgbClr val="2F354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14700"/>
            <a:ext cx="520700" cy="520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3403600" y="33401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300" y="3314700"/>
            <a:ext cx="520700" cy="5207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8775700" y="33274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5900" y="3314700"/>
            <a:ext cx="520700" cy="520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084300" y="3340100"/>
            <a:ext cx="72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4D96F20-8D13-5741-5236-6DD186A11FE1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23" name="Picture 10">
              <a:extLst>
                <a:ext uri="{FF2B5EF4-FFF2-40B4-BE49-F238E27FC236}">
                  <a16:creationId xmlns:a16="http://schemas.microsoft.com/office/drawing/2014/main" id="{5B7B3264-7BC2-7195-EC40-30F9504E7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4" name="Picture 11">
              <a:extLst>
                <a:ext uri="{FF2B5EF4-FFF2-40B4-BE49-F238E27FC236}">
                  <a16:creationId xmlns:a16="http://schemas.microsoft.com/office/drawing/2014/main" id="{3857D3D0-F23C-FE20-7DD7-08CD00593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015F2365-1ADF-4B33-92C7-DA15AEBD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6" name="Picture 13">
              <a:extLst>
                <a:ext uri="{FF2B5EF4-FFF2-40B4-BE49-F238E27FC236}">
                  <a16:creationId xmlns:a16="http://schemas.microsoft.com/office/drawing/2014/main" id="{10A77EF9-5A6F-44A8-E2E1-14C6006ED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35" name="Picture 14">
              <a:extLst>
                <a:ext uri="{FF2B5EF4-FFF2-40B4-BE49-F238E27FC236}">
                  <a16:creationId xmlns:a16="http://schemas.microsoft.com/office/drawing/2014/main" id="{FD294EFE-9729-CD09-725C-79867731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03EDF8C6-2E5E-FC14-DF72-17F0EA51C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E0DA850D-22F0-F44B-5F75-09B4E2A80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8" name="Picture 17">
              <a:extLst>
                <a:ext uri="{FF2B5EF4-FFF2-40B4-BE49-F238E27FC236}">
                  <a16:creationId xmlns:a16="http://schemas.microsoft.com/office/drawing/2014/main" id="{CE347FBC-15AE-0FDE-F348-9FFD8E71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38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CF03F-D89C-293D-9160-59EB5C9F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04E93F-52E2-E041-2BEA-5C4321BD8617}"/>
              </a:ext>
            </a:extLst>
          </p:cNvPr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7AC1768-9614-359B-C765-EC819BC21099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D96785B-991D-2616-CCBC-4D426AA58BBB}"/>
              </a:ext>
            </a:extLst>
          </p:cNvPr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CD7788DC-4FF0-B2A9-5612-11C7AD451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11836899-3D8C-9514-0ACA-FD59C9F062E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4006A561-D41E-E1C8-C059-073628DFE7EB}"/>
              </a:ext>
            </a:extLst>
          </p:cNvPr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Flow Chart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952137B4-32D8-9416-D584-474AE5F26648}"/>
              </a:ext>
            </a:extLst>
          </p:cNvPr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09728E-50F2-1DB9-9843-2C176AC7532F}"/>
              </a:ext>
            </a:extLst>
          </p:cNvPr>
          <p:cNvGrpSpPr/>
          <p:nvPr/>
        </p:nvGrpSpPr>
        <p:grpSpPr>
          <a:xfrm>
            <a:off x="0" y="4916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8F13A222-DF95-F055-E57E-708CE3EF1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9117B9F5-77B7-33F4-1D90-7D2B02DFF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52AFCA8A-4640-27BE-3B15-F823DC873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38FE786B-1AD1-40C6-6D32-FF58A31AE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13DB3990-F751-B15B-CDC2-E05E1F31D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22961741-A700-951E-690E-346ABDBD2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6516F420-7CF3-D820-E0A9-4A4E90D96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2D6D127-0D57-379B-2702-AFA8129F0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AFE631-219E-2356-5099-A101CA0B5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9" y="2948940"/>
            <a:ext cx="17968282" cy="700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97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기술 스택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ED21E8-E6AC-6492-994A-09B97F7720D2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ED1E3EF2-7D4C-BB0B-DE2D-2E68BA4A3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63328A45-2915-FE3D-4431-CCEDB44E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47047787-8ADF-4E9A-3137-A9A3FC2D0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AA01528-8B25-B2D5-0960-96F29E2B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18EFC1C6-B27B-4EED-508E-CBEF95832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720593DF-C514-C2E2-7D27-6DCDBCEBF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857D40BD-C025-459B-1AF1-A83D8C3B0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7ABA61EB-B486-9F2A-9470-F5A921910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  <p:pic>
        <p:nvPicPr>
          <p:cNvPr id="2054" name="Picture 6" descr="Python/ML] MediaPipe를 이용한 손가락 인식 — 켜켜이 쌓이다">
            <a:extLst>
              <a:ext uri="{FF2B5EF4-FFF2-40B4-BE49-F238E27FC236}">
                <a16:creationId xmlns:a16="http://schemas.microsoft.com/office/drawing/2014/main" id="{5D622CE7-8092-4F90-88BA-4EBDD6E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36" y="7709737"/>
            <a:ext cx="5194300" cy="140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reamlit • A faster way to build and share data apps">
            <a:extLst>
              <a:ext uri="{FF2B5EF4-FFF2-40B4-BE49-F238E27FC236}">
                <a16:creationId xmlns:a16="http://schemas.microsoft.com/office/drawing/2014/main" id="{53BB44CB-3B5B-49B4-AC2B-91B00E21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0" y="4585515"/>
            <a:ext cx="4993964" cy="138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penCV]OpenCV란 무엇인가? 그리고 설치">
            <a:extLst>
              <a:ext uri="{FF2B5EF4-FFF2-40B4-BE49-F238E27FC236}">
                <a16:creationId xmlns:a16="http://schemas.microsoft.com/office/drawing/2014/main" id="{0574A7FE-F9DF-497B-B495-33A38B7D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176" y="4637179"/>
            <a:ext cx="1234777" cy="15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WS Marketplace: Roboflow: End-to-end Computer Vision Platform">
            <a:extLst>
              <a:ext uri="{FF2B5EF4-FFF2-40B4-BE49-F238E27FC236}">
                <a16:creationId xmlns:a16="http://schemas.microsoft.com/office/drawing/2014/main" id="{216BBA79-C680-4291-9E39-681CFB1AF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38" y="7709737"/>
            <a:ext cx="5138523" cy="140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ploying YOLOv8 Object Detection Model with TensorFlow Serving | by  Kasidech C. | Medium">
            <a:extLst>
              <a:ext uri="{FF2B5EF4-FFF2-40B4-BE49-F238E27FC236}">
                <a16:creationId xmlns:a16="http://schemas.microsoft.com/office/drawing/2014/main" id="{79076EDC-6800-B192-EF3B-B5AB5FE72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1" t="38018" r="52184" b="33750"/>
          <a:stretch/>
        </p:blipFill>
        <p:spPr bwMode="auto">
          <a:xfrm>
            <a:off x="1333499" y="4572256"/>
            <a:ext cx="4800600" cy="19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ADD0DB-5469-2514-FA84-EA4930FEA10A}"/>
              </a:ext>
            </a:extLst>
          </p:cNvPr>
          <p:cNvSpPr txBox="1"/>
          <p:nvPr/>
        </p:nvSpPr>
        <p:spPr>
          <a:xfrm>
            <a:off x="12566650" y="3605720"/>
            <a:ext cx="408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QR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연동 웹 페이지 구현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A1A34-9239-DF0E-3412-0255E65FF196}"/>
              </a:ext>
            </a:extLst>
          </p:cNvPr>
          <p:cNvSpPr txBox="1"/>
          <p:nvPr/>
        </p:nvSpPr>
        <p:spPr>
          <a:xfrm>
            <a:off x="7383975" y="3605720"/>
            <a:ext cx="408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 캠 실시간 영상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79968-F776-8186-1447-181F0CAEDD4C}"/>
              </a:ext>
            </a:extLst>
          </p:cNvPr>
          <p:cNvSpPr txBox="1"/>
          <p:nvPr/>
        </p:nvSpPr>
        <p:spPr>
          <a:xfrm>
            <a:off x="7405746" y="6972300"/>
            <a:ext cx="408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눈 깜빡임 감지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996E0-550B-13F0-DFD4-2589A096ABBE}"/>
              </a:ext>
            </a:extLst>
          </p:cNvPr>
          <p:cNvSpPr txBox="1"/>
          <p:nvPr/>
        </p:nvSpPr>
        <p:spPr>
          <a:xfrm>
            <a:off x="1516570" y="7052204"/>
            <a:ext cx="408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데이터셋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2BE30-1F98-C32A-9CBD-4A691100B5F9}"/>
              </a:ext>
            </a:extLst>
          </p:cNvPr>
          <p:cNvSpPr txBox="1"/>
          <p:nvPr/>
        </p:nvSpPr>
        <p:spPr>
          <a:xfrm>
            <a:off x="1296107" y="3605720"/>
            <a:ext cx="408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 감지</a:t>
            </a:r>
          </a:p>
        </p:txBody>
      </p:sp>
    </p:spTree>
    <p:extLst>
      <p:ext uri="{BB962C8B-B14F-4D97-AF65-F5344CB8AC3E}">
        <p14:creationId xmlns:p14="http://schemas.microsoft.com/office/powerpoint/2010/main" val="3961119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61000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-1143000000" y="-254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812800"/>
            <a:ext cx="1066800" cy="558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3733800" y="1458912"/>
            <a:ext cx="10807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7200" spc="-10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구조</a:t>
            </a:r>
            <a:endParaRPr lang="ko-KR" altLang="ko-KR" sz="7200" b="0" i="0" u="none" strike="noStrike" spc="-10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10600" y="774700"/>
            <a:ext cx="1054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CD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7ACD8-AC6D-49BD-944A-C5E18B55ACE4}"/>
              </a:ext>
            </a:extLst>
          </p:cNvPr>
          <p:cNvSpPr txBox="1"/>
          <p:nvPr/>
        </p:nvSpPr>
        <p:spPr>
          <a:xfrm>
            <a:off x="1772264" y="3068894"/>
            <a:ext cx="938136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데이터수집</a:t>
            </a:r>
            <a:endParaRPr lang="en-US" altLang="ko-KR" sz="3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헬멧 착용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모자 착용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미착용 상태 이미지 데이터셋 수집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</a:t>
            </a:r>
            <a:r>
              <a:rPr lang="ko-KR" altLang="en-US" sz="3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endParaRPr lang="en-US" altLang="ko-KR" sz="3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수집 데이터 이미지 크기 조정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Roboflow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활용해 </a:t>
            </a:r>
            <a:r>
              <a:rPr lang="ko-KR" altLang="en-US" sz="2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라벨링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시행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모델개발</a:t>
            </a:r>
            <a:endParaRPr lang="en-US" altLang="ko-KR" sz="3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YOLOv8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사용하여 헬멧 착용 감지 모델 개발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Mediapipe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이용한 눈 깜빡임 감지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학습 결과 시각화 자료 생성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AutoNum type="arabicPeriod" startAt="4"/>
            </a:pPr>
            <a:r>
              <a:rPr lang="ko-KR" altLang="en-US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</a:t>
            </a:r>
            <a:r>
              <a:rPr lang="en-US" altLang="ko-KR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3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구현</a:t>
            </a:r>
            <a:endParaRPr lang="en-US" altLang="ko-KR" sz="3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Python </a:t>
            </a:r>
            <a:r>
              <a:rPr lang="en-US" altLang="ko-KR" sz="2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Streamlit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패키지를 이용한 웹 페이지 구현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QR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코드 생성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FC5A5E-D8B5-050A-6BE6-77F12BDB5CEA}"/>
              </a:ext>
            </a:extLst>
          </p:cNvPr>
          <p:cNvGrpSpPr/>
          <p:nvPr/>
        </p:nvGrpSpPr>
        <p:grpSpPr>
          <a:xfrm>
            <a:off x="0" y="-12700"/>
            <a:ext cx="18288000" cy="317500"/>
            <a:chOff x="0" y="-12700"/>
            <a:chExt cx="18288000" cy="3175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263ADA51-A086-9918-7760-23B4CCF1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/>
            <a:stretch/>
          </p:blipFill>
          <p:spPr>
            <a:xfrm>
              <a:off x="0" y="-12700"/>
              <a:ext cx="2311400" cy="31750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AB8489CA-7218-6CC6-42E7-A9A56D9ED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-12700"/>
              <a:ext cx="2400300" cy="317500"/>
            </a:xfrm>
            <a:prstGeom prst="rect">
              <a:avLst/>
            </a:prstGeom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173FF7E4-4907-AD73-295A-2A17F64E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00" y="-12700"/>
              <a:ext cx="2400300" cy="317500"/>
            </a:xfrm>
            <a:prstGeom prst="rect">
              <a:avLst/>
            </a:prstGeom>
          </p:spPr>
        </p:pic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8B12A60C-CFD2-36A2-0673-B30EB0B8E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-12700"/>
              <a:ext cx="2400300" cy="3175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9B187CF6-53D3-9CE9-91F4-F379A2BC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00" y="-12700"/>
              <a:ext cx="2400300" cy="317500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F503F7EE-10F5-5837-121D-7FB25FEA9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1800" y="-12700"/>
              <a:ext cx="2400300" cy="317500"/>
            </a:xfrm>
            <a:prstGeom prst="rect">
              <a:avLst/>
            </a:prstGeom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62363BE8-248F-FAB3-D4E3-54F7C310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9400" y="-12700"/>
              <a:ext cx="2400300" cy="3175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5F11B6DE-E6E6-5BCA-8240-F8F8002B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0688"/>
            <a:stretch/>
          </p:blipFill>
          <p:spPr>
            <a:xfrm>
              <a:off x="16624300" y="-12700"/>
              <a:ext cx="1663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46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E2675B1465C944D923EC4A3C2AFC484" ma:contentTypeVersion="4" ma:contentTypeDescription="새 문서를 만듭니다." ma:contentTypeScope="" ma:versionID="47a289fdc7b88099f6cb4c77c454f02b">
  <xsd:schema xmlns:xsd="http://www.w3.org/2001/XMLSchema" xmlns:xs="http://www.w3.org/2001/XMLSchema" xmlns:p="http://schemas.microsoft.com/office/2006/metadata/properties" xmlns:ns3="99956a78-9219-4ad1-af34-22856cd51d6b" targetNamespace="http://schemas.microsoft.com/office/2006/metadata/properties" ma:root="true" ma:fieldsID="7313138fb42fa69aa1d87bdee215d5f2" ns3:_="">
    <xsd:import namespace="99956a78-9219-4ad1-af34-22856cd51d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956a78-9219-4ad1-af34-22856cd51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D1D131-2309-44E6-BD35-2FC63AE3AAA7}">
  <ds:schemaRefs>
    <ds:schemaRef ds:uri="99956a78-9219-4ad1-af34-22856cd51d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8BA7FD0-7721-4231-B1D0-7CF0ADA6373A}">
  <ds:schemaRefs>
    <ds:schemaRef ds:uri="99956a78-9219-4ad1-af34-22856cd51d6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17DB07B-28FC-4EAE-81F5-6E7A6ADCA3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1460</Words>
  <Application>Microsoft Office PowerPoint</Application>
  <PresentationFormat>사용자 지정</PresentationFormat>
  <Paragraphs>326</Paragraphs>
  <Slides>41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Pretendard Medium</vt:lpstr>
      <vt:lpstr>Calibri</vt:lpstr>
      <vt:lpstr>Gong Gothic Bold</vt:lpstr>
      <vt:lpstr>Symbol</vt:lpstr>
      <vt:lpstr>Pretendard</vt:lpstr>
      <vt:lpstr>Pretendard ExtraBold</vt:lpstr>
      <vt:lpstr>Arial</vt:lpstr>
      <vt:lpstr>맑은 고딕</vt:lpstr>
      <vt:lpstr>Pretendard Regular</vt:lpstr>
      <vt:lpstr>Cafe24 Shiningstar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혜린 이</cp:lastModifiedBy>
  <cp:revision>6</cp:revision>
  <dcterms:created xsi:type="dcterms:W3CDTF">2006-08-16T00:00:00Z</dcterms:created>
  <dcterms:modified xsi:type="dcterms:W3CDTF">2025-01-25T01:48:22Z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0x0101001E2675B1465C944D923EC4A3C2AFC484</vt:lpwstr>
  </property>
</Properties>
</file>